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0" r:id="rId1"/>
  </p:sldMasterIdLst>
  <p:sldIdLst>
    <p:sldId id="256" r:id="rId2"/>
    <p:sldId id="264" r:id="rId3"/>
    <p:sldId id="257" r:id="rId4"/>
    <p:sldId id="258" r:id="rId5"/>
    <p:sldId id="260" r:id="rId6"/>
    <p:sldId id="265" r:id="rId7"/>
    <p:sldId id="259" r:id="rId8"/>
    <p:sldId id="261" r:id="rId9"/>
    <p:sldId id="266" r:id="rId10"/>
    <p:sldId id="262" r:id="rId11"/>
    <p:sldId id="267" r:id="rId12"/>
    <p:sldId id="263" r:id="rId13"/>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654" autoAdjust="0"/>
  </p:normalViewPr>
  <p:slideViewPr>
    <p:cSldViewPr>
      <p:cViewPr varScale="1">
        <p:scale>
          <a:sx n="70" d="100"/>
          <a:sy n="70" d="100"/>
        </p:scale>
        <p:origin x="-1374" y="-13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9" name="8 - Τίτλος"/>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l-GR" smtClean="0"/>
              <a:t>Kλικ για επεξεργασία του τίτλου</a:t>
            </a:r>
            <a:endParaRPr kumimoji="0" lang="en-US"/>
          </a:p>
        </p:txBody>
      </p:sp>
      <p:sp>
        <p:nvSpPr>
          <p:cNvPr id="17" name="16 - Υπότιτλος"/>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Κάντε κλικ για να επεξεργαστείτε τον υπότιτλο του υποδείγματος</a:t>
            </a:r>
            <a:endParaRPr kumimoji="0" lang="en-US"/>
          </a:p>
        </p:txBody>
      </p:sp>
      <p:sp>
        <p:nvSpPr>
          <p:cNvPr id="30" name="29 - Θέση ημερομηνίας"/>
          <p:cNvSpPr>
            <a:spLocks noGrp="1"/>
          </p:cNvSpPr>
          <p:nvPr>
            <p:ph type="dt" sz="half" idx="10"/>
          </p:nvPr>
        </p:nvSpPr>
        <p:spPr/>
        <p:txBody>
          <a:bodyPr/>
          <a:lstStyle/>
          <a:p>
            <a:fld id="{A1D7C4E4-145A-4FC9-AF4D-FB83A1BA7366}" type="datetimeFigureOut">
              <a:rPr lang="el-GR" smtClean="0"/>
              <a:pPr/>
              <a:t>10/02/15</a:t>
            </a:fld>
            <a:endParaRPr lang="el-GR"/>
          </a:p>
        </p:txBody>
      </p:sp>
      <p:sp>
        <p:nvSpPr>
          <p:cNvPr id="19" name="18 - Θέση υποσέλιδου"/>
          <p:cNvSpPr>
            <a:spLocks noGrp="1"/>
          </p:cNvSpPr>
          <p:nvPr>
            <p:ph type="ftr" sz="quarter" idx="11"/>
          </p:nvPr>
        </p:nvSpPr>
        <p:spPr/>
        <p:txBody>
          <a:bodyPr/>
          <a:lstStyle/>
          <a:p>
            <a:endParaRPr lang="el-GR"/>
          </a:p>
        </p:txBody>
      </p:sp>
      <p:sp>
        <p:nvSpPr>
          <p:cNvPr id="27" name="26 - Θέση αριθμού διαφάνειας"/>
          <p:cNvSpPr>
            <a:spLocks noGrp="1"/>
          </p:cNvSpPr>
          <p:nvPr>
            <p:ph type="sldNum" sz="quarter" idx="12"/>
          </p:nvPr>
        </p:nvSpPr>
        <p:spPr/>
        <p:txBody>
          <a:bodyPr/>
          <a:lstStyle/>
          <a:p>
            <a:fld id="{C1F9CBDA-5DE0-4DAF-A93E-19364821AEA7}" type="slidenum">
              <a:rPr lang="el-GR" smtClean="0"/>
              <a:pPr/>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A1D7C4E4-145A-4FC9-AF4D-FB83A1BA7366}" type="datetimeFigureOut">
              <a:rPr lang="el-GR" smtClean="0"/>
              <a:pPr/>
              <a:t>10/02/15</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C1F9CBDA-5DE0-4DAF-A93E-19364821AEA7}"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914401"/>
            <a:ext cx="2057400" cy="5211763"/>
          </a:xfrm>
        </p:spPr>
        <p:txBody>
          <a:bodyPr vert="eaVer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914401"/>
            <a:ext cx="6019800" cy="5211763"/>
          </a:xfrm>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A1D7C4E4-145A-4FC9-AF4D-FB83A1BA7366}" type="datetimeFigureOut">
              <a:rPr lang="el-GR" smtClean="0"/>
              <a:pPr/>
              <a:t>10/02/15</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C1F9CBDA-5DE0-4DAF-A93E-19364821AEA7}"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περιεχομένου"/>
          <p:cNvSpPr>
            <a:spLocks noGrp="1"/>
          </p:cNvSpPr>
          <p:nvPr>
            <p:ph idx="1"/>
          </p:nvPr>
        </p:nvSpPr>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A1D7C4E4-145A-4FC9-AF4D-FB83A1BA7366}" type="datetimeFigureOut">
              <a:rPr lang="el-GR" smtClean="0"/>
              <a:pPr/>
              <a:t>10/02/15</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C1F9CBDA-5DE0-4DAF-A93E-19364821AEA7}"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A1D7C4E4-145A-4FC9-AF4D-FB83A1BA7366}" type="datetimeFigureOut">
              <a:rPr lang="el-GR" smtClean="0"/>
              <a:pPr/>
              <a:t>10/02/15</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C1F9CBDA-5DE0-4DAF-A93E-19364821AEA7}" type="slidenum">
              <a:rPr lang="el-GR" smtClean="0"/>
              <a:pPr/>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704088"/>
            <a:ext cx="8229600" cy="1143000"/>
          </a:xfrm>
        </p:spPr>
        <p:txBody>
          <a:bodyPr/>
          <a:lstStyle/>
          <a:p>
            <a:r>
              <a:rPr kumimoji="0" lang="el-GR" smtClean="0"/>
              <a:t>Kλικ για επεξεργασία του τίτλου</a:t>
            </a:r>
            <a:endParaRPr kumimoji="0" lang="en-US"/>
          </a:p>
        </p:txBody>
      </p:sp>
      <p:sp>
        <p:nvSpPr>
          <p:cNvPr id="3" name="2 - Θέση περιεχομένου"/>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περιεχομένου"/>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p>
            <a:fld id="{A1D7C4E4-145A-4FC9-AF4D-FB83A1BA7366}" type="datetimeFigureOut">
              <a:rPr lang="el-GR" smtClean="0"/>
              <a:pPr/>
              <a:t>10/02/15</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C1F9CBDA-5DE0-4DAF-A93E-19364821AEA7}"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704088"/>
            <a:ext cx="8229600" cy="1143000"/>
          </a:xfrm>
        </p:spPr>
        <p:txBody>
          <a:bodyPr tIns="45720" anchor="b"/>
          <a:lstStyle>
            <a:lvl1pPr>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4" name="3 - Θέση κειμένου"/>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5" name="4 - Θέση περιεχομένου"/>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6" name="5 - Θέση περιεχομένου"/>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7" name="6 - Θέση ημερομηνίας"/>
          <p:cNvSpPr>
            <a:spLocks noGrp="1"/>
          </p:cNvSpPr>
          <p:nvPr>
            <p:ph type="dt" sz="half" idx="10"/>
          </p:nvPr>
        </p:nvSpPr>
        <p:spPr/>
        <p:txBody>
          <a:bodyPr/>
          <a:lstStyle/>
          <a:p>
            <a:fld id="{A1D7C4E4-145A-4FC9-AF4D-FB83A1BA7366}" type="datetimeFigureOut">
              <a:rPr lang="el-GR" smtClean="0"/>
              <a:pPr/>
              <a:t>10/02/15</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C1F9CBDA-5DE0-4DAF-A93E-19364821AEA7}"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l-GR" smtClean="0"/>
              <a:t>Kλικ για επεξεργασία του τίτλου</a:t>
            </a:r>
            <a:endParaRPr kumimoji="0" lang="en-US"/>
          </a:p>
        </p:txBody>
      </p:sp>
      <p:sp>
        <p:nvSpPr>
          <p:cNvPr id="3" name="2 - Θέση ημερομηνίας"/>
          <p:cNvSpPr>
            <a:spLocks noGrp="1"/>
          </p:cNvSpPr>
          <p:nvPr>
            <p:ph type="dt" sz="half" idx="10"/>
          </p:nvPr>
        </p:nvSpPr>
        <p:spPr/>
        <p:txBody>
          <a:bodyPr/>
          <a:lstStyle/>
          <a:p>
            <a:fld id="{A1D7C4E4-145A-4FC9-AF4D-FB83A1BA7366}" type="datetimeFigureOut">
              <a:rPr lang="el-GR" smtClean="0"/>
              <a:pPr/>
              <a:t>10/02/15</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C1F9CBDA-5DE0-4DAF-A93E-19364821AEA7}"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A1D7C4E4-145A-4FC9-AF4D-FB83A1BA7366}" type="datetimeFigureOut">
              <a:rPr lang="el-GR" smtClean="0"/>
              <a:pPr/>
              <a:t>10/02/15</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C1F9CBDA-5DE0-4DAF-A93E-19364821AEA7}"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l-GR" smtClean="0"/>
              <a:t>Kλικ για επεξεργασία των στυλ του υποδείγματος</a:t>
            </a:r>
          </a:p>
        </p:txBody>
      </p:sp>
      <p:sp>
        <p:nvSpPr>
          <p:cNvPr id="4" name="3 - Θέση περιεχομένου"/>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p>
            <a:fld id="{A1D7C4E4-145A-4FC9-AF4D-FB83A1BA7366}" type="datetimeFigureOut">
              <a:rPr lang="el-GR" smtClean="0"/>
              <a:pPr/>
              <a:t>10/02/15</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C1F9CBDA-5DE0-4DAF-A93E-19364821AEA7}"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9" name="8 - Ψαλίδισμα και στρογγύλεμα μίας γωνίας του ορθογωνίου"/>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11 - Ορθογώνιο τρίγωνο"/>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1 - Τίτλος"/>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l-GR" smtClean="0"/>
              <a:t>Kλικ για επεξεργασία του τίτλου</a:t>
            </a:r>
            <a:endParaRPr kumimoji="0" lang="en-US"/>
          </a:p>
        </p:txBody>
      </p:sp>
      <p:sp>
        <p:nvSpPr>
          <p:cNvPr id="4" name="3 - Θέση κειμένου"/>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A1D7C4E4-145A-4FC9-AF4D-FB83A1BA7366}" type="datetimeFigureOut">
              <a:rPr lang="el-GR" smtClean="0"/>
              <a:pPr/>
              <a:t>10/02/15</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a:xfrm>
            <a:off x="8077200" y="6356350"/>
            <a:ext cx="609600" cy="365125"/>
          </a:xfrm>
        </p:spPr>
        <p:txBody>
          <a:bodyPr/>
          <a:lstStyle/>
          <a:p>
            <a:fld id="{C1F9CBDA-5DE0-4DAF-A93E-19364821AEA7}" type="slidenum">
              <a:rPr lang="el-GR" smtClean="0"/>
              <a:pPr/>
              <a:t>‹#›</a:t>
            </a:fld>
            <a:endParaRPr lang="el-GR"/>
          </a:p>
        </p:txBody>
      </p:sp>
      <p:sp>
        <p:nvSpPr>
          <p:cNvPr id="3" name="2 - Θέση εικόνας"/>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l-GR" smtClean="0"/>
              <a:t>Κάντε κλικ στο εικονίδιο για να προσθέσετε μια εικόνα</a:t>
            </a:r>
            <a:endParaRPr kumimoji="0" lang="en-US" dirty="0"/>
          </a:p>
        </p:txBody>
      </p:sp>
      <p:sp>
        <p:nvSpPr>
          <p:cNvPr id="10" name="9 - Ελεύθερη σχεδίαση"/>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10 - Ελεύθερη σχεδίαση"/>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lumMod val="75000"/>
          </a:schemeClr>
        </a:solidFill>
        <a:effectLst/>
      </p:bgPr>
    </p:bg>
    <p:spTree>
      <p:nvGrpSpPr>
        <p:cNvPr id="1" name=""/>
        <p:cNvGrpSpPr/>
        <p:nvPr/>
      </p:nvGrpSpPr>
      <p:grpSpPr>
        <a:xfrm>
          <a:off x="0" y="0"/>
          <a:ext cx="0" cy="0"/>
          <a:chOff x="0" y="0"/>
          <a:chExt cx="0" cy="0"/>
        </a:xfrm>
      </p:grpSpPr>
      <p:sp>
        <p:nvSpPr>
          <p:cNvPr id="7" name="6 - Ελεύθερη σχεδίαση"/>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7 - Ελεύθερη σχεδίαση"/>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8 - Θέση τίτλου"/>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l-GR" smtClean="0"/>
              <a:t>Kλικ για επεξεργασία του τίτλου</a:t>
            </a:r>
            <a:endParaRPr kumimoji="0" lang="en-US"/>
          </a:p>
        </p:txBody>
      </p:sp>
      <p:sp>
        <p:nvSpPr>
          <p:cNvPr id="30" name="29 - Θέση κειμένου"/>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0" name="9 - Θέση ημερομηνίας"/>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A1D7C4E4-145A-4FC9-AF4D-FB83A1BA7366}" type="datetimeFigureOut">
              <a:rPr lang="el-GR" smtClean="0"/>
              <a:pPr/>
              <a:t>10/02/15</a:t>
            </a:fld>
            <a:endParaRPr lang="el-GR"/>
          </a:p>
        </p:txBody>
      </p:sp>
      <p:sp>
        <p:nvSpPr>
          <p:cNvPr id="22" name="21 - Θέση υποσέλιδου"/>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l-GR"/>
          </a:p>
        </p:txBody>
      </p:sp>
      <p:sp>
        <p:nvSpPr>
          <p:cNvPr id="18" name="17 - Θέση αριθμού διαφάνειας"/>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C1F9CBDA-5DE0-4DAF-A93E-19364821AEA7}" type="slidenum">
              <a:rPr lang="el-GR" smtClean="0"/>
              <a:pPr/>
              <a:t>‹#›</a:t>
            </a:fld>
            <a:endParaRPr lang="el-GR"/>
          </a:p>
        </p:txBody>
      </p:sp>
      <p:grpSp>
        <p:nvGrpSpPr>
          <p:cNvPr id="2" name="1 - Ομάδα"/>
          <p:cNvGrpSpPr/>
          <p:nvPr/>
        </p:nvGrpSpPr>
        <p:grpSpPr>
          <a:xfrm>
            <a:off x="-19017" y="202408"/>
            <a:ext cx="9180548" cy="649224"/>
            <a:chOff x="-19045" y="216550"/>
            <a:chExt cx="9180548" cy="649224"/>
          </a:xfrm>
        </p:grpSpPr>
        <p:sp>
          <p:nvSpPr>
            <p:cNvPr id="12" name="11 - Ελεύθερη σχεδίαση"/>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 Ελεύθερη σχεδίαση"/>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www.enet.gr/?i=news.el.article&amp;id=367230" TargetMode="External"/><Relationship Id="rId2" Type="http://schemas.openxmlformats.org/officeDocument/2006/relationships/image" Target="../media/image9.jpeg"/><Relationship Id="rId1" Type="http://schemas.openxmlformats.org/officeDocument/2006/relationships/slideLayout" Target="../slideLayouts/slideLayout2.xml"/><Relationship Id="rId4" Type="http://schemas.openxmlformats.org/officeDocument/2006/relationships/image" Target="../media/image10.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lumMod val="40000"/>
            <a:lumOff val="60000"/>
          </a:schemeClr>
        </a:solidFill>
        <a:effectLst/>
      </p:bgPr>
    </p:bg>
    <p:spTree>
      <p:nvGrpSpPr>
        <p:cNvPr id="1" name=""/>
        <p:cNvGrpSpPr/>
        <p:nvPr/>
      </p:nvGrpSpPr>
      <p:grpSpPr>
        <a:xfrm>
          <a:off x="0" y="0"/>
          <a:ext cx="0" cy="0"/>
          <a:chOff x="0" y="0"/>
          <a:chExt cx="0" cy="0"/>
        </a:xfrm>
      </p:grpSpPr>
      <p:sp>
        <p:nvSpPr>
          <p:cNvPr id="11" name="10 - TextBox"/>
          <p:cNvSpPr txBox="1"/>
          <p:nvPr/>
        </p:nvSpPr>
        <p:spPr>
          <a:xfrm>
            <a:off x="1115616" y="3429000"/>
            <a:ext cx="6624736" cy="769441"/>
          </a:xfrm>
          <a:prstGeom prst="rect">
            <a:avLst/>
          </a:prstGeom>
          <a:noFill/>
          <a:ln>
            <a:noFill/>
          </a:ln>
        </p:spPr>
        <p:txBody>
          <a:bodyPr wrap="square" rtlCol="0">
            <a:spAutoFit/>
          </a:bodyPr>
          <a:lstStyle/>
          <a:p>
            <a:r>
              <a:rPr lang="en-US" sz="4400" b="1" spc="50" dirty="0" smtClean="0">
                <a:ln w="13500">
                  <a:solidFill>
                    <a:schemeClr val="accent1">
                      <a:shade val="2500"/>
                      <a:alpha val="6500"/>
                    </a:schemeClr>
                  </a:solidFill>
                  <a:prstDash val="solid"/>
                </a:ln>
                <a:solidFill>
                  <a:sysClr val="windowText" lastClr="000000"/>
                </a:solidFill>
                <a:effectLst>
                  <a:innerShdw blurRad="50900" dist="38500" dir="13500000">
                    <a:srgbClr val="000000">
                      <a:alpha val="60000"/>
                    </a:srgbClr>
                  </a:innerShdw>
                </a:effectLst>
              </a:rPr>
              <a:t>       </a:t>
            </a:r>
            <a:endParaRPr lang="el-GR" sz="4400" b="1" spc="50" dirty="0">
              <a:ln w="10160">
                <a:solidFill>
                  <a:schemeClr val="accent3">
                    <a:lumMod val="75000"/>
                  </a:schemeClr>
                </a:solidFill>
                <a:prstDash val="solid"/>
              </a:ln>
              <a:effectLst/>
              <a:latin typeface="+mj-lt"/>
            </a:endParaRPr>
          </a:p>
        </p:txBody>
      </p:sp>
      <p:pic>
        <p:nvPicPr>
          <p:cNvPr id="11266" name="Picture 2" descr="http://www.star.gr/tv/PublishingImages/2011/04/517_2021.jpg"/>
          <p:cNvPicPr>
            <a:picLocks noChangeAspect="1" noChangeArrowheads="1"/>
          </p:cNvPicPr>
          <p:nvPr/>
        </p:nvPicPr>
        <p:blipFill>
          <a:blip r:embed="rId2" cstate="print"/>
          <a:srcRect/>
          <a:stretch>
            <a:fillRect/>
          </a:stretch>
        </p:blipFill>
        <p:spPr bwMode="auto">
          <a:xfrm>
            <a:off x="4786314" y="785794"/>
            <a:ext cx="4000528" cy="3000396"/>
          </a:xfrm>
          <a:prstGeom prst="rect">
            <a:avLst/>
          </a:prstGeom>
          <a:noFill/>
        </p:spPr>
      </p:pic>
      <p:pic>
        <p:nvPicPr>
          <p:cNvPr id="11272" name="Picture 8" descr="http://3.bp.blogspot.com/_H-L_cdEnPj0/TA2HNwJkJAI/AAAAAAAAAV0/wJ-pUrClvbI/s1600/XIONATH.jpg"/>
          <p:cNvPicPr>
            <a:picLocks noChangeAspect="1" noChangeArrowheads="1"/>
          </p:cNvPicPr>
          <p:nvPr/>
        </p:nvPicPr>
        <p:blipFill>
          <a:blip r:embed="rId3" cstate="print"/>
          <a:srcRect/>
          <a:stretch>
            <a:fillRect/>
          </a:stretch>
        </p:blipFill>
        <p:spPr bwMode="auto">
          <a:xfrm>
            <a:off x="214282" y="785794"/>
            <a:ext cx="3929090" cy="3000396"/>
          </a:xfrm>
          <a:prstGeom prst="rect">
            <a:avLst/>
          </a:prstGeom>
          <a:noFill/>
        </p:spPr>
      </p:pic>
      <p:sp>
        <p:nvSpPr>
          <p:cNvPr id="8" name="7 - TextBox"/>
          <p:cNvSpPr txBox="1"/>
          <p:nvPr/>
        </p:nvSpPr>
        <p:spPr>
          <a:xfrm>
            <a:off x="4714876" y="0"/>
            <a:ext cx="4214842" cy="646331"/>
          </a:xfrm>
          <a:prstGeom prst="rect">
            <a:avLst/>
          </a:prstGeom>
          <a:noFill/>
        </p:spPr>
        <p:txBody>
          <a:bodyPr wrap="square" rtlCol="0">
            <a:spAutoFit/>
          </a:bodyPr>
          <a:lstStyle/>
          <a:p>
            <a:pPr algn="ctr"/>
            <a:r>
              <a:rPr lang="el-GR" sz="3600" b="1"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latin typeface="+mj-lt"/>
              </a:rPr>
              <a:t>Στον </a:t>
            </a:r>
            <a:r>
              <a:rPr lang="en-US" sz="3600" b="1"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latin typeface="+mj-lt"/>
              </a:rPr>
              <a:t>Harry Potter!!!</a:t>
            </a:r>
            <a:endParaRPr lang="el-GR" sz="3600" b="1"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latin typeface="+mj-lt"/>
            </a:endParaRPr>
          </a:p>
        </p:txBody>
      </p:sp>
      <p:sp>
        <p:nvSpPr>
          <p:cNvPr id="9" name="8 - TextBox"/>
          <p:cNvSpPr txBox="1"/>
          <p:nvPr/>
        </p:nvSpPr>
        <p:spPr>
          <a:xfrm>
            <a:off x="0" y="0"/>
            <a:ext cx="4357686" cy="646331"/>
          </a:xfrm>
          <a:prstGeom prst="rect">
            <a:avLst/>
          </a:prstGeom>
          <a:noFill/>
        </p:spPr>
        <p:txBody>
          <a:bodyPr wrap="square" rtlCol="0">
            <a:spAutoFit/>
          </a:bodyPr>
          <a:lstStyle/>
          <a:p>
            <a:pPr algn="ctr"/>
            <a:r>
              <a:rPr lang="el-GR" sz="3600" b="1"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38100" dist="38100" dir="2700000" algn="tl">
                    <a:srgbClr val="000000">
                      <a:alpha val="43137"/>
                    </a:srgbClr>
                  </a:outerShdw>
                </a:effectLst>
                <a:latin typeface="+mj-lt"/>
              </a:rPr>
              <a:t>Από</a:t>
            </a:r>
            <a:r>
              <a:rPr lang="el-GR" sz="3600" b="1"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latin typeface="+mj-lt"/>
              </a:rPr>
              <a:t> </a:t>
            </a:r>
            <a:r>
              <a:rPr lang="el-GR" sz="3600" b="1"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38100" dist="38100" dir="2700000" algn="tl">
                    <a:srgbClr val="000000">
                      <a:alpha val="43137"/>
                    </a:srgbClr>
                  </a:outerShdw>
                </a:effectLst>
                <a:latin typeface="+mj-lt"/>
              </a:rPr>
              <a:t>την</a:t>
            </a:r>
            <a:r>
              <a:rPr lang="el-GR" sz="3600" b="1"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latin typeface="+mj-lt"/>
              </a:rPr>
              <a:t> </a:t>
            </a:r>
            <a:r>
              <a:rPr lang="el-GR" sz="3600" b="1"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38100" dist="38100" dir="2700000" algn="tl">
                    <a:srgbClr val="000000">
                      <a:alpha val="43137"/>
                    </a:srgbClr>
                  </a:outerShdw>
                </a:effectLst>
                <a:latin typeface="+mj-lt"/>
              </a:rPr>
              <a:t>χιονάτη</a:t>
            </a:r>
            <a:r>
              <a:rPr lang="el-GR" sz="3600" b="1"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latin typeface="+mj-lt"/>
              </a:rPr>
              <a:t>…</a:t>
            </a:r>
            <a:endParaRPr lang="el-GR" sz="3600" dirty="0">
              <a:latin typeface="+mj-lt"/>
            </a:endParaRPr>
          </a:p>
        </p:txBody>
      </p:sp>
      <p:sp>
        <p:nvSpPr>
          <p:cNvPr id="10" name="9 - TextBox"/>
          <p:cNvSpPr txBox="1"/>
          <p:nvPr/>
        </p:nvSpPr>
        <p:spPr>
          <a:xfrm>
            <a:off x="-214346" y="4000504"/>
            <a:ext cx="9358346" cy="707886"/>
          </a:xfrm>
          <a:prstGeom prst="rect">
            <a:avLst/>
          </a:prstGeom>
          <a:noFill/>
        </p:spPr>
        <p:txBody>
          <a:bodyPr wrap="square" rtlCol="0">
            <a:spAutoFit/>
          </a:bodyPr>
          <a:lstStyle/>
          <a:p>
            <a:pPr algn="ctr"/>
            <a:r>
              <a:rPr lang="el-GR" sz="4000" b="1"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latin typeface="Arial Narrow" pitchFamily="34" charset="0"/>
                <a:cs typeface="Aharoni" pitchFamily="2" charset="-79"/>
              </a:rPr>
              <a:t>Λαϊκές παραδόσεις άλλοτε και σήμερα!</a:t>
            </a:r>
            <a:endParaRPr lang="el-GR" sz="4000" b="1" u="sng"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latin typeface="Arial Narrow" pitchFamily="34" charset="0"/>
              <a:cs typeface="Aharoni" pitchFamily="2" charset="-79"/>
            </a:endParaRPr>
          </a:p>
        </p:txBody>
      </p:sp>
      <p:sp>
        <p:nvSpPr>
          <p:cNvPr id="12" name="11 - TextBox"/>
          <p:cNvSpPr txBox="1"/>
          <p:nvPr/>
        </p:nvSpPr>
        <p:spPr>
          <a:xfrm>
            <a:off x="755576" y="5286388"/>
            <a:ext cx="8031266" cy="1200329"/>
          </a:xfrm>
          <a:prstGeom prst="rect">
            <a:avLst/>
          </a:prstGeom>
          <a:noFill/>
        </p:spPr>
        <p:txBody>
          <a:bodyPr wrap="square" rtlCol="0">
            <a:spAutoFit/>
          </a:bodyPr>
          <a:lstStyle/>
          <a:p>
            <a:pPr algn="ctr"/>
            <a:r>
              <a:rPr lang="el-GR" sz="2400" i="1"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Εργασία της ομάδας:</a:t>
            </a:r>
            <a:r>
              <a:rPr lang="en-US" sz="2400" i="1"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Narnia</a:t>
            </a:r>
            <a:r>
              <a:rPr lang="el-GR" sz="2400" i="1"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a:t>
            </a:r>
            <a:endParaRPr lang="en-US" sz="2400" i="1" dirty="0" smtClean="0"/>
          </a:p>
          <a:p>
            <a:pPr algn="ctr"/>
            <a:r>
              <a:rPr lang="el-GR" sz="2400" b="1" i="1"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Γενικό Λύκειο </a:t>
            </a:r>
            <a:r>
              <a:rPr lang="el-GR" sz="2400" b="1" i="1" dirty="0" err="1" smtClean="0">
                <a:ln w="18415" cmpd="sng">
                  <a:solidFill>
                    <a:srgbClr val="FFFFFF"/>
                  </a:solidFill>
                  <a:prstDash val="solid"/>
                </a:ln>
                <a:solidFill>
                  <a:srgbClr val="FFFFFF"/>
                </a:solidFill>
                <a:effectLst>
                  <a:outerShdw blurRad="63500" dir="3600000" algn="tl" rotWithShape="0">
                    <a:srgbClr val="000000">
                      <a:alpha val="70000"/>
                    </a:srgbClr>
                  </a:outerShdw>
                </a:effectLst>
              </a:rPr>
              <a:t>Διακοπτού</a:t>
            </a:r>
            <a:r>
              <a:rPr lang="el-GR" sz="2400" b="1" i="1"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 2014-2015</a:t>
            </a:r>
          </a:p>
          <a:p>
            <a:pPr algn="ctr"/>
            <a:r>
              <a:rPr lang="el-GR" sz="2400" b="1" i="1"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Υπεύθυνη καθηγήτρια: Αλεξοπούλου Μαρία ΠΕ05</a:t>
            </a:r>
            <a:endParaRPr lang="el-GR" sz="2400" b="1" i="1"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Tree>
  </p:cSld>
  <p:clrMapOvr>
    <a:masterClrMapping/>
  </p:clrMapOvr>
  <p:transition spd="slow">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2000" fill="hold"/>
                                        <p:tgtEl>
                                          <p:spTgt spid="9"/>
                                        </p:tgtEl>
                                        <p:attrNameLst>
                                          <p:attrName>ppt_x</p:attrName>
                                        </p:attrNameLst>
                                      </p:cBhvr>
                                      <p:tavLst>
                                        <p:tav tm="0">
                                          <p:val>
                                            <p:strVal val="#ppt_x"/>
                                          </p:val>
                                        </p:tav>
                                        <p:tav tm="100000">
                                          <p:val>
                                            <p:strVal val="#ppt_x"/>
                                          </p:val>
                                        </p:tav>
                                      </p:tavLst>
                                    </p:anim>
                                    <p:anim calcmode="lin" valueType="num">
                                      <p:cBhvr additive="base">
                                        <p:cTn id="8" dur="2000" fill="hold"/>
                                        <p:tgtEl>
                                          <p:spTgt spid="9"/>
                                        </p:tgtEl>
                                        <p:attrNameLst>
                                          <p:attrName>ppt_y</p:attrName>
                                        </p:attrNameLst>
                                      </p:cBhvr>
                                      <p:tavLst>
                                        <p:tav tm="0">
                                          <p:val>
                                            <p:strVal val="0-#ppt_h/2"/>
                                          </p:val>
                                        </p:tav>
                                        <p:tav tm="100000">
                                          <p:val>
                                            <p:strVal val="#ppt_y"/>
                                          </p:val>
                                        </p:tav>
                                      </p:tavLst>
                                    </p:anim>
                                  </p:childTnLst>
                                </p:cTn>
                              </p:par>
                            </p:childTnLst>
                          </p:cTn>
                        </p:par>
                        <p:par>
                          <p:cTn id="9" fill="hold">
                            <p:stCondLst>
                              <p:cond delay="2000"/>
                            </p:stCondLst>
                            <p:childTnLst>
                              <p:par>
                                <p:cTn id="10" presetID="21" presetClass="entr" presetSubtype="4" fill="hold" nodeType="afterEffect">
                                  <p:stCondLst>
                                    <p:cond delay="0"/>
                                  </p:stCondLst>
                                  <p:childTnLst>
                                    <p:set>
                                      <p:cBhvr>
                                        <p:cTn id="11" dur="1" fill="hold">
                                          <p:stCondLst>
                                            <p:cond delay="0"/>
                                          </p:stCondLst>
                                        </p:cTn>
                                        <p:tgtEl>
                                          <p:spTgt spid="11272"/>
                                        </p:tgtEl>
                                        <p:attrNameLst>
                                          <p:attrName>style.visibility</p:attrName>
                                        </p:attrNameLst>
                                      </p:cBhvr>
                                      <p:to>
                                        <p:strVal val="visible"/>
                                      </p:to>
                                    </p:set>
                                    <p:animEffect transition="in" filter="wheel(4)">
                                      <p:cBhvr>
                                        <p:cTn id="12" dur="2000"/>
                                        <p:tgtEl>
                                          <p:spTgt spid="11272"/>
                                        </p:tgtEl>
                                      </p:cBhvr>
                                    </p:animEffect>
                                  </p:childTnLst>
                                </p:cTn>
                              </p:par>
                            </p:childTnLst>
                          </p:cTn>
                        </p:par>
                        <p:par>
                          <p:cTn id="13" fill="hold">
                            <p:stCondLst>
                              <p:cond delay="4000"/>
                            </p:stCondLst>
                            <p:childTnLst>
                              <p:par>
                                <p:cTn id="14" presetID="2" presetClass="entr" presetSubtype="1" fill="hold" grpId="0" nodeType="afterEffect">
                                  <p:stCondLst>
                                    <p:cond delay="0"/>
                                  </p:stCondLst>
                                  <p:childTnLst>
                                    <p:set>
                                      <p:cBhvr>
                                        <p:cTn id="15" dur="1" fill="hold">
                                          <p:stCondLst>
                                            <p:cond delay="0"/>
                                          </p:stCondLst>
                                        </p:cTn>
                                        <p:tgtEl>
                                          <p:spTgt spid="8"/>
                                        </p:tgtEl>
                                        <p:attrNameLst>
                                          <p:attrName>style.visibility</p:attrName>
                                        </p:attrNameLst>
                                      </p:cBhvr>
                                      <p:to>
                                        <p:strVal val="visible"/>
                                      </p:to>
                                    </p:set>
                                    <p:anim calcmode="lin" valueType="num">
                                      <p:cBhvr additive="base">
                                        <p:cTn id="16" dur="2000" fill="hold"/>
                                        <p:tgtEl>
                                          <p:spTgt spid="8"/>
                                        </p:tgtEl>
                                        <p:attrNameLst>
                                          <p:attrName>ppt_x</p:attrName>
                                        </p:attrNameLst>
                                      </p:cBhvr>
                                      <p:tavLst>
                                        <p:tav tm="0">
                                          <p:val>
                                            <p:strVal val="#ppt_x"/>
                                          </p:val>
                                        </p:tav>
                                        <p:tav tm="100000">
                                          <p:val>
                                            <p:strVal val="#ppt_x"/>
                                          </p:val>
                                        </p:tav>
                                      </p:tavLst>
                                    </p:anim>
                                    <p:anim calcmode="lin" valueType="num">
                                      <p:cBhvr additive="base">
                                        <p:cTn id="17" dur="2000" fill="hold"/>
                                        <p:tgtEl>
                                          <p:spTgt spid="8"/>
                                        </p:tgtEl>
                                        <p:attrNameLst>
                                          <p:attrName>ppt_y</p:attrName>
                                        </p:attrNameLst>
                                      </p:cBhvr>
                                      <p:tavLst>
                                        <p:tav tm="0">
                                          <p:val>
                                            <p:strVal val="0-#ppt_h/2"/>
                                          </p:val>
                                        </p:tav>
                                        <p:tav tm="100000">
                                          <p:val>
                                            <p:strVal val="#ppt_y"/>
                                          </p:val>
                                        </p:tav>
                                      </p:tavLst>
                                    </p:anim>
                                  </p:childTnLst>
                                </p:cTn>
                              </p:par>
                            </p:childTnLst>
                          </p:cTn>
                        </p:par>
                        <p:par>
                          <p:cTn id="18" fill="hold">
                            <p:stCondLst>
                              <p:cond delay="6000"/>
                            </p:stCondLst>
                            <p:childTnLst>
                              <p:par>
                                <p:cTn id="19" presetID="21" presetClass="entr" presetSubtype="4" fill="hold" nodeType="afterEffect">
                                  <p:stCondLst>
                                    <p:cond delay="0"/>
                                  </p:stCondLst>
                                  <p:childTnLst>
                                    <p:set>
                                      <p:cBhvr>
                                        <p:cTn id="20" dur="1" fill="hold">
                                          <p:stCondLst>
                                            <p:cond delay="0"/>
                                          </p:stCondLst>
                                        </p:cTn>
                                        <p:tgtEl>
                                          <p:spTgt spid="11266"/>
                                        </p:tgtEl>
                                        <p:attrNameLst>
                                          <p:attrName>style.visibility</p:attrName>
                                        </p:attrNameLst>
                                      </p:cBhvr>
                                      <p:to>
                                        <p:strVal val="visible"/>
                                      </p:to>
                                    </p:set>
                                    <p:animEffect transition="in" filter="wheel(4)">
                                      <p:cBhvr>
                                        <p:cTn id="21" dur="2000"/>
                                        <p:tgtEl>
                                          <p:spTgt spid="11266"/>
                                        </p:tgtEl>
                                      </p:cBhvr>
                                    </p:animEffect>
                                  </p:childTnLst>
                                </p:cTn>
                              </p:par>
                            </p:childTnLst>
                          </p:cTn>
                        </p:par>
                        <p:par>
                          <p:cTn id="22" fill="hold">
                            <p:stCondLst>
                              <p:cond delay="8000"/>
                            </p:stCondLst>
                            <p:childTnLst>
                              <p:par>
                                <p:cTn id="23" presetID="41" presetClass="entr" presetSubtype="0" fill="hold" grpId="0" nodeType="afterEffect">
                                  <p:stCondLst>
                                    <p:cond delay="0"/>
                                  </p:stCondLst>
                                  <p:iterate type="lt">
                                    <p:tmPct val="10000"/>
                                  </p:iterate>
                                  <p:childTnLst>
                                    <p:set>
                                      <p:cBhvr>
                                        <p:cTn id="24" dur="1" fill="hold">
                                          <p:stCondLst>
                                            <p:cond delay="0"/>
                                          </p:stCondLst>
                                        </p:cTn>
                                        <p:tgtEl>
                                          <p:spTgt spid="10"/>
                                        </p:tgtEl>
                                        <p:attrNameLst>
                                          <p:attrName>style.visibility</p:attrName>
                                        </p:attrNameLst>
                                      </p:cBhvr>
                                      <p:to>
                                        <p:strVal val="visible"/>
                                      </p:to>
                                    </p:set>
                                    <p:anim calcmode="lin" valueType="num">
                                      <p:cBhvr>
                                        <p:cTn id="25" dur="500" fill="hold"/>
                                        <p:tgtEl>
                                          <p:spTgt spid="10"/>
                                        </p:tgtEl>
                                        <p:attrNameLst>
                                          <p:attrName>ppt_x</p:attrName>
                                        </p:attrNameLst>
                                      </p:cBhvr>
                                      <p:tavLst>
                                        <p:tav tm="0">
                                          <p:val>
                                            <p:strVal val="#ppt_x"/>
                                          </p:val>
                                        </p:tav>
                                        <p:tav tm="50000">
                                          <p:val>
                                            <p:strVal val="#ppt_x+.1"/>
                                          </p:val>
                                        </p:tav>
                                        <p:tav tm="100000">
                                          <p:val>
                                            <p:strVal val="#ppt_x"/>
                                          </p:val>
                                        </p:tav>
                                      </p:tavLst>
                                    </p:anim>
                                    <p:anim calcmode="lin" valueType="num">
                                      <p:cBhvr>
                                        <p:cTn id="26" dur="500" fill="hold"/>
                                        <p:tgtEl>
                                          <p:spTgt spid="10"/>
                                        </p:tgtEl>
                                        <p:attrNameLst>
                                          <p:attrName>ppt_y</p:attrName>
                                        </p:attrNameLst>
                                      </p:cBhvr>
                                      <p:tavLst>
                                        <p:tav tm="0">
                                          <p:val>
                                            <p:strVal val="#ppt_y"/>
                                          </p:val>
                                        </p:tav>
                                        <p:tav tm="100000">
                                          <p:val>
                                            <p:strVal val="#ppt_y"/>
                                          </p:val>
                                        </p:tav>
                                      </p:tavLst>
                                    </p:anim>
                                    <p:anim calcmode="lin" valueType="num">
                                      <p:cBhvr>
                                        <p:cTn id="27" dur="500" fill="hold"/>
                                        <p:tgtEl>
                                          <p:spTgt spid="10"/>
                                        </p:tgtEl>
                                        <p:attrNameLst>
                                          <p:attrName>ppt_h</p:attrName>
                                        </p:attrNameLst>
                                      </p:cBhvr>
                                      <p:tavLst>
                                        <p:tav tm="0">
                                          <p:val>
                                            <p:strVal val="#ppt_h/10"/>
                                          </p:val>
                                        </p:tav>
                                        <p:tav tm="50000">
                                          <p:val>
                                            <p:strVal val="#ppt_h+.01"/>
                                          </p:val>
                                        </p:tav>
                                        <p:tav tm="100000">
                                          <p:val>
                                            <p:strVal val="#ppt_h"/>
                                          </p:val>
                                        </p:tav>
                                      </p:tavLst>
                                    </p:anim>
                                    <p:anim calcmode="lin" valueType="num">
                                      <p:cBhvr>
                                        <p:cTn id="28" dur="500" fill="hold"/>
                                        <p:tgtEl>
                                          <p:spTgt spid="10"/>
                                        </p:tgtEl>
                                        <p:attrNameLst>
                                          <p:attrName>ppt_w</p:attrName>
                                        </p:attrNameLst>
                                      </p:cBhvr>
                                      <p:tavLst>
                                        <p:tav tm="0">
                                          <p:val>
                                            <p:strVal val="#ppt_w/10"/>
                                          </p:val>
                                        </p:tav>
                                        <p:tav tm="50000">
                                          <p:val>
                                            <p:strVal val="#ppt_w+.01"/>
                                          </p:val>
                                        </p:tav>
                                        <p:tav tm="100000">
                                          <p:val>
                                            <p:strVal val="#ppt_w"/>
                                          </p:val>
                                        </p:tav>
                                      </p:tavLst>
                                    </p:anim>
                                    <p:animEffect transition="in" filter="fade">
                                      <p:cBhvr>
                                        <p:cTn id="29" dur="500" tmFilter="0,0; .5, 1; 1, 1"/>
                                        <p:tgtEl>
                                          <p:spTgt spid="10"/>
                                        </p:tgtEl>
                                      </p:cBhvr>
                                    </p:animEffect>
                                  </p:childTnLst>
                                </p:cTn>
                              </p:par>
                            </p:childTnLst>
                          </p:cTn>
                        </p:par>
                        <p:par>
                          <p:cTn id="30" fill="hold">
                            <p:stCondLst>
                              <p:cond delay="10050"/>
                            </p:stCondLst>
                            <p:childTnLst>
                              <p:par>
                                <p:cTn id="31" presetID="19" presetClass="entr" presetSubtype="10" fill="hold" grpId="0" nodeType="afterEffect">
                                  <p:stCondLst>
                                    <p:cond delay="0"/>
                                  </p:stCondLst>
                                  <p:childTnLst>
                                    <p:set>
                                      <p:cBhvr>
                                        <p:cTn id="32" dur="1" fill="hold">
                                          <p:stCondLst>
                                            <p:cond delay="0"/>
                                          </p:stCondLst>
                                        </p:cTn>
                                        <p:tgtEl>
                                          <p:spTgt spid="12"/>
                                        </p:tgtEl>
                                        <p:attrNameLst>
                                          <p:attrName>style.visibility</p:attrName>
                                        </p:attrNameLst>
                                      </p:cBhvr>
                                      <p:to>
                                        <p:strVal val="visible"/>
                                      </p:to>
                                    </p:set>
                                    <p:anim calcmode="lin" valueType="num">
                                      <p:cBhvr>
                                        <p:cTn id="33" dur="2000" fill="hold"/>
                                        <p:tgtEl>
                                          <p:spTgt spid="12"/>
                                        </p:tgtEl>
                                        <p:attrNameLst>
                                          <p:attrName>ppt_w</p:attrName>
                                        </p:attrNameLst>
                                      </p:cBhvr>
                                      <p:tavLst>
                                        <p:tav tm="0" fmla="#ppt_w*sin(2.5*pi*$)">
                                          <p:val>
                                            <p:fltVal val="0"/>
                                          </p:val>
                                        </p:tav>
                                        <p:tav tm="100000">
                                          <p:val>
                                            <p:fltVal val="1"/>
                                          </p:val>
                                        </p:tav>
                                      </p:tavLst>
                                    </p:anim>
                                    <p:anim calcmode="lin" valueType="num">
                                      <p:cBhvr>
                                        <p:cTn id="34" dur="2000" fill="hold"/>
                                        <p:tgtEl>
                                          <p:spTgt spid="12"/>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0" grpId="0"/>
      <p:bldP spid="1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28596" y="188640"/>
            <a:ext cx="8229600" cy="1080120"/>
          </a:xfrm>
        </p:spPr>
        <p:txBody>
          <a:bodyPr>
            <a:noAutofit/>
          </a:bodyPr>
          <a:lstStyle/>
          <a:p>
            <a:pPr algn="ctr"/>
            <a:r>
              <a:rPr lang="el-GR" sz="3600" b="1" dirty="0" smtClean="0"/>
              <a:t>Σύγχρονοι Έλληνες συγγραφείς παραμυθιών </a:t>
            </a:r>
            <a:endParaRPr lang="el-GR" sz="3600" b="1" dirty="0"/>
          </a:p>
        </p:txBody>
      </p:sp>
      <p:sp>
        <p:nvSpPr>
          <p:cNvPr id="3" name="2 - Θέση περιεχομένου"/>
          <p:cNvSpPr>
            <a:spLocks noGrp="1"/>
          </p:cNvSpPr>
          <p:nvPr>
            <p:ph idx="1"/>
          </p:nvPr>
        </p:nvSpPr>
        <p:spPr>
          <a:xfrm>
            <a:off x="457200" y="1340768"/>
            <a:ext cx="8229600" cy="4983832"/>
          </a:xfrm>
        </p:spPr>
        <p:txBody>
          <a:bodyPr>
            <a:normAutofit fontScale="70000" lnSpcReduction="20000"/>
          </a:bodyPr>
          <a:lstStyle/>
          <a:p>
            <a:pPr algn="just"/>
            <a:r>
              <a:rPr lang="el-GR" dirty="0"/>
              <a:t>Αρκετοί από τους </a:t>
            </a:r>
            <a:r>
              <a:rPr lang="el-GR" dirty="0" smtClean="0"/>
              <a:t>Έλληνες συγγραφείς έχουν </a:t>
            </a:r>
            <a:r>
              <a:rPr lang="el-GR" dirty="0"/>
              <a:t>ασχοληθεί με επιτυχία και με το παραμύθι. Ωραιότατα παραμύθια έχουν </a:t>
            </a:r>
            <a:r>
              <a:rPr lang="el-GR" dirty="0" smtClean="0"/>
              <a:t>γράψει:</a:t>
            </a:r>
          </a:p>
          <a:p>
            <a:r>
              <a:rPr lang="el-GR" dirty="0" smtClean="0"/>
              <a:t> </a:t>
            </a:r>
            <a:r>
              <a:rPr lang="el-GR" dirty="0"/>
              <a:t>η Ζωή </a:t>
            </a:r>
            <a:r>
              <a:rPr lang="el-GR" dirty="0" err="1"/>
              <a:t>Βαλάση</a:t>
            </a:r>
            <a:r>
              <a:rPr lang="el-GR" dirty="0" smtClean="0"/>
              <a:t>,</a:t>
            </a:r>
          </a:p>
          <a:p>
            <a:r>
              <a:rPr lang="el-GR" dirty="0" smtClean="0"/>
              <a:t> </a:t>
            </a:r>
            <a:r>
              <a:rPr lang="el-GR" dirty="0"/>
              <a:t>η </a:t>
            </a:r>
            <a:r>
              <a:rPr lang="el-GR" dirty="0" err="1"/>
              <a:t>Λότη</a:t>
            </a:r>
            <a:r>
              <a:rPr lang="el-GR" dirty="0"/>
              <a:t> </a:t>
            </a:r>
            <a:r>
              <a:rPr lang="el-GR" dirty="0" smtClean="0"/>
              <a:t>Πέτροβιτς-Ανδρουτσοπούλου</a:t>
            </a:r>
          </a:p>
          <a:p>
            <a:r>
              <a:rPr lang="el-GR" dirty="0" smtClean="0"/>
              <a:t>η </a:t>
            </a:r>
            <a:r>
              <a:rPr lang="el-GR" dirty="0" err="1"/>
              <a:t>Λίλη</a:t>
            </a:r>
            <a:r>
              <a:rPr lang="el-GR" dirty="0"/>
              <a:t> </a:t>
            </a:r>
            <a:r>
              <a:rPr lang="el-GR" dirty="0" err="1" smtClean="0"/>
              <a:t>Λαμπρέλλη</a:t>
            </a:r>
            <a:r>
              <a:rPr lang="el-GR" dirty="0" smtClean="0"/>
              <a:t> </a:t>
            </a:r>
          </a:p>
          <a:p>
            <a:r>
              <a:rPr lang="el-GR" dirty="0" smtClean="0"/>
              <a:t>ο </a:t>
            </a:r>
            <a:r>
              <a:rPr lang="el-GR" dirty="0"/>
              <a:t>Νικόλας </a:t>
            </a:r>
            <a:r>
              <a:rPr lang="el-GR" dirty="0" smtClean="0"/>
              <a:t>Ανδρικόπουλος </a:t>
            </a:r>
          </a:p>
          <a:p>
            <a:r>
              <a:rPr lang="el-GR" dirty="0" smtClean="0"/>
              <a:t>η </a:t>
            </a:r>
            <a:r>
              <a:rPr lang="el-GR" dirty="0" err="1"/>
              <a:t>Μάρω</a:t>
            </a:r>
            <a:r>
              <a:rPr lang="el-GR" dirty="0"/>
              <a:t> </a:t>
            </a:r>
            <a:r>
              <a:rPr lang="el-GR" dirty="0" smtClean="0"/>
              <a:t>Λοΐζου</a:t>
            </a:r>
          </a:p>
          <a:p>
            <a:r>
              <a:rPr lang="el-GR" dirty="0" smtClean="0"/>
              <a:t> </a:t>
            </a:r>
            <a:r>
              <a:rPr lang="el-GR" dirty="0"/>
              <a:t>η Σοφία </a:t>
            </a:r>
            <a:r>
              <a:rPr lang="el-GR" dirty="0" err="1" smtClean="0"/>
              <a:t>Μαντουβάλου</a:t>
            </a:r>
            <a:r>
              <a:rPr lang="el-GR" dirty="0" smtClean="0"/>
              <a:t> </a:t>
            </a:r>
          </a:p>
          <a:p>
            <a:r>
              <a:rPr lang="el-GR" dirty="0" smtClean="0"/>
              <a:t>ο </a:t>
            </a:r>
            <a:r>
              <a:rPr lang="el-GR" dirty="0"/>
              <a:t>Μάνος </a:t>
            </a:r>
            <a:r>
              <a:rPr lang="el-GR" dirty="0" err="1" smtClean="0"/>
              <a:t>Κοντολέων</a:t>
            </a:r>
            <a:r>
              <a:rPr lang="el-GR" dirty="0" smtClean="0"/>
              <a:t> </a:t>
            </a:r>
          </a:p>
          <a:p>
            <a:r>
              <a:rPr lang="el-GR" dirty="0" smtClean="0"/>
              <a:t>η </a:t>
            </a:r>
            <a:r>
              <a:rPr lang="el-GR" dirty="0"/>
              <a:t>Χριστίνα </a:t>
            </a:r>
            <a:r>
              <a:rPr lang="el-GR" dirty="0" err="1" smtClean="0"/>
              <a:t>Φραγκεσκάκη</a:t>
            </a:r>
            <a:endParaRPr lang="el-GR" dirty="0" smtClean="0"/>
          </a:p>
          <a:p>
            <a:r>
              <a:rPr lang="el-GR" dirty="0" smtClean="0"/>
              <a:t> </a:t>
            </a:r>
            <a:r>
              <a:rPr lang="el-GR" dirty="0"/>
              <a:t>η Λίτσα </a:t>
            </a:r>
            <a:r>
              <a:rPr lang="el-GR" dirty="0" smtClean="0"/>
              <a:t>Ψαραύτη</a:t>
            </a:r>
          </a:p>
          <a:p>
            <a:r>
              <a:rPr lang="el-GR" dirty="0" smtClean="0"/>
              <a:t>ο </a:t>
            </a:r>
            <a:r>
              <a:rPr lang="el-GR" dirty="0"/>
              <a:t>Χρήστος </a:t>
            </a:r>
            <a:r>
              <a:rPr lang="el-GR" dirty="0" err="1" smtClean="0"/>
              <a:t>Μπουλώτης</a:t>
            </a:r>
            <a:endParaRPr lang="el-GR" dirty="0" smtClean="0"/>
          </a:p>
          <a:p>
            <a:r>
              <a:rPr lang="el-GR" dirty="0" smtClean="0"/>
              <a:t> </a:t>
            </a:r>
            <a:r>
              <a:rPr lang="el-GR" dirty="0"/>
              <a:t>η Μαρία </a:t>
            </a:r>
            <a:r>
              <a:rPr lang="el-GR" dirty="0" err="1" smtClean="0"/>
              <a:t>Αγγελίδου</a:t>
            </a:r>
            <a:endParaRPr lang="el-GR" dirty="0" smtClean="0"/>
          </a:p>
          <a:p>
            <a:r>
              <a:rPr lang="el-GR" dirty="0" smtClean="0"/>
              <a:t>η </a:t>
            </a:r>
            <a:r>
              <a:rPr lang="el-GR" dirty="0"/>
              <a:t>Αθηνά </a:t>
            </a:r>
            <a:r>
              <a:rPr lang="el-GR" dirty="0" err="1" smtClean="0"/>
              <a:t>Μπίνιου</a:t>
            </a:r>
            <a:r>
              <a:rPr lang="el-GR" dirty="0" smtClean="0"/>
              <a:t> </a:t>
            </a:r>
          </a:p>
          <a:p>
            <a:r>
              <a:rPr lang="el-GR" dirty="0" smtClean="0"/>
              <a:t>η </a:t>
            </a:r>
            <a:r>
              <a:rPr lang="el-GR" dirty="0" err="1"/>
              <a:t>Ιουλίτα</a:t>
            </a:r>
            <a:r>
              <a:rPr lang="el-GR" dirty="0"/>
              <a:t> </a:t>
            </a:r>
            <a:r>
              <a:rPr lang="el-GR" dirty="0" smtClean="0"/>
              <a:t>Ηλιοπούλου</a:t>
            </a:r>
          </a:p>
          <a:p>
            <a:r>
              <a:rPr lang="el-GR" dirty="0" smtClean="0"/>
              <a:t>επίσης</a:t>
            </a:r>
            <a:r>
              <a:rPr lang="el-GR" dirty="0"/>
              <a:t>, η </a:t>
            </a:r>
            <a:r>
              <a:rPr lang="el-GR" dirty="0" err="1"/>
              <a:t>Σάντρα</a:t>
            </a:r>
            <a:r>
              <a:rPr lang="el-GR" dirty="0"/>
              <a:t> Βούλγαρη </a:t>
            </a:r>
            <a:r>
              <a:rPr lang="el-GR" dirty="0" smtClean="0"/>
              <a:t>και </a:t>
            </a:r>
            <a:r>
              <a:rPr lang="el-GR" dirty="0"/>
              <a:t>ο Κώστας Μάγος, η Αργυρώ Αγγελοπούλου, η Ελένη </a:t>
            </a:r>
            <a:r>
              <a:rPr lang="el-GR" dirty="0" err="1"/>
              <a:t>Βαλαβάνη</a:t>
            </a:r>
            <a:r>
              <a:rPr lang="el-GR" dirty="0"/>
              <a:t>, η Βάσω </a:t>
            </a:r>
            <a:r>
              <a:rPr lang="el-GR" dirty="0" err="1"/>
              <a:t>Ψαράκη</a:t>
            </a:r>
            <a:r>
              <a:rPr lang="el-GR" dirty="0"/>
              <a:t>.</a:t>
            </a:r>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par>
                          <p:cTn id="10" fill="hold">
                            <p:stCondLst>
                              <p:cond delay="1000"/>
                            </p:stCondLst>
                            <p:childTnLst>
                              <p:par>
                                <p:cTn id="11" presetID="10" presetClass="entr" presetSubtype="0" fill="hold" grpId="0" nodeType="after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1000"/>
                                        <p:tgtEl>
                                          <p:spTgt spid="3">
                                            <p:txEl>
                                              <p:pRg st="0" end="0"/>
                                            </p:txEl>
                                          </p:spTgt>
                                        </p:tgtEl>
                                      </p:cBhvr>
                                    </p:animEffect>
                                  </p:childTnLst>
                                </p:cTn>
                              </p:par>
                            </p:childTnLst>
                          </p:cTn>
                        </p:par>
                        <p:par>
                          <p:cTn id="14" fill="hold">
                            <p:stCondLst>
                              <p:cond delay="2000"/>
                            </p:stCondLst>
                            <p:childTnLst>
                              <p:par>
                                <p:cTn id="15" presetID="10" presetClass="entr" presetSubtype="0" fill="hold" grpId="0" nodeType="after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1000"/>
                                        <p:tgtEl>
                                          <p:spTgt spid="3">
                                            <p:txEl>
                                              <p:pRg st="1" end="1"/>
                                            </p:txEl>
                                          </p:spTgt>
                                        </p:tgtEl>
                                      </p:cBhvr>
                                    </p:animEffect>
                                  </p:childTnLst>
                                </p:cTn>
                              </p:par>
                            </p:childTnLst>
                          </p:cTn>
                        </p:par>
                        <p:par>
                          <p:cTn id="18" fill="hold">
                            <p:stCondLst>
                              <p:cond delay="3000"/>
                            </p:stCondLst>
                            <p:childTnLst>
                              <p:par>
                                <p:cTn id="19" presetID="10" presetClass="entr" presetSubtype="0" fill="hold" grpId="0" nodeType="after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childTnLst>
                                </p:cTn>
                              </p:par>
                            </p:childTnLst>
                          </p:cTn>
                        </p:par>
                        <p:par>
                          <p:cTn id="22" fill="hold">
                            <p:stCondLst>
                              <p:cond delay="4000"/>
                            </p:stCondLst>
                            <p:childTnLst>
                              <p:par>
                                <p:cTn id="23" presetID="10" presetClass="entr" presetSubtype="0" fill="hold" grpId="0" nodeType="after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Effect transition="in" filter="fade">
                                      <p:cBhvr>
                                        <p:cTn id="25" dur="1000"/>
                                        <p:tgtEl>
                                          <p:spTgt spid="3">
                                            <p:txEl>
                                              <p:pRg st="3" end="3"/>
                                            </p:txEl>
                                          </p:spTgt>
                                        </p:tgtEl>
                                      </p:cBhvr>
                                    </p:animEffect>
                                  </p:childTnLst>
                                </p:cTn>
                              </p:par>
                            </p:childTnLst>
                          </p:cTn>
                        </p:par>
                        <p:par>
                          <p:cTn id="26" fill="hold">
                            <p:stCondLst>
                              <p:cond delay="5000"/>
                            </p:stCondLst>
                            <p:childTnLst>
                              <p:par>
                                <p:cTn id="27" presetID="10" presetClass="entr" presetSubtype="0" fill="hold" grpId="0" nodeType="after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Effect transition="in" filter="fade">
                                      <p:cBhvr>
                                        <p:cTn id="29" dur="1000"/>
                                        <p:tgtEl>
                                          <p:spTgt spid="3">
                                            <p:txEl>
                                              <p:pRg st="4" end="4"/>
                                            </p:txEl>
                                          </p:spTgt>
                                        </p:tgtEl>
                                      </p:cBhvr>
                                    </p:animEffect>
                                  </p:childTnLst>
                                </p:cTn>
                              </p:par>
                            </p:childTnLst>
                          </p:cTn>
                        </p:par>
                        <p:par>
                          <p:cTn id="30" fill="hold">
                            <p:stCondLst>
                              <p:cond delay="6000"/>
                            </p:stCondLst>
                            <p:childTnLst>
                              <p:par>
                                <p:cTn id="31" presetID="10" presetClass="entr" presetSubtype="0" fill="hold" grpId="0" nodeType="afterEffect">
                                  <p:stCondLst>
                                    <p:cond delay="0"/>
                                  </p:stCondLst>
                                  <p:childTnLst>
                                    <p:set>
                                      <p:cBhvr>
                                        <p:cTn id="32" dur="1" fill="hold">
                                          <p:stCondLst>
                                            <p:cond delay="0"/>
                                          </p:stCondLst>
                                        </p:cTn>
                                        <p:tgtEl>
                                          <p:spTgt spid="3">
                                            <p:txEl>
                                              <p:pRg st="5" end="5"/>
                                            </p:txEl>
                                          </p:spTgt>
                                        </p:tgtEl>
                                        <p:attrNameLst>
                                          <p:attrName>style.visibility</p:attrName>
                                        </p:attrNameLst>
                                      </p:cBhvr>
                                      <p:to>
                                        <p:strVal val="visible"/>
                                      </p:to>
                                    </p:set>
                                    <p:animEffect transition="in" filter="fade">
                                      <p:cBhvr>
                                        <p:cTn id="33" dur="1000"/>
                                        <p:tgtEl>
                                          <p:spTgt spid="3">
                                            <p:txEl>
                                              <p:pRg st="5" end="5"/>
                                            </p:txEl>
                                          </p:spTgt>
                                        </p:tgtEl>
                                      </p:cBhvr>
                                    </p:animEffect>
                                  </p:childTnLst>
                                </p:cTn>
                              </p:par>
                            </p:childTnLst>
                          </p:cTn>
                        </p:par>
                        <p:par>
                          <p:cTn id="34" fill="hold">
                            <p:stCondLst>
                              <p:cond delay="7000"/>
                            </p:stCondLst>
                            <p:childTnLst>
                              <p:par>
                                <p:cTn id="35" presetID="10" presetClass="entr" presetSubtype="0" fill="hold" grpId="0" nodeType="after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1000"/>
                                        <p:tgtEl>
                                          <p:spTgt spid="3">
                                            <p:txEl>
                                              <p:pRg st="6" end="6"/>
                                            </p:txEl>
                                          </p:spTgt>
                                        </p:tgtEl>
                                      </p:cBhvr>
                                    </p:animEffect>
                                  </p:childTnLst>
                                </p:cTn>
                              </p:par>
                            </p:childTnLst>
                          </p:cTn>
                        </p:par>
                        <p:par>
                          <p:cTn id="38" fill="hold">
                            <p:stCondLst>
                              <p:cond delay="8000"/>
                            </p:stCondLst>
                            <p:childTnLst>
                              <p:par>
                                <p:cTn id="39" presetID="10" presetClass="entr" presetSubtype="0" fill="hold" grpId="0" nodeType="afterEffect">
                                  <p:stCondLst>
                                    <p:cond delay="0"/>
                                  </p:stCondLst>
                                  <p:childTnLst>
                                    <p:set>
                                      <p:cBhvr>
                                        <p:cTn id="40" dur="1" fill="hold">
                                          <p:stCondLst>
                                            <p:cond delay="0"/>
                                          </p:stCondLst>
                                        </p:cTn>
                                        <p:tgtEl>
                                          <p:spTgt spid="3">
                                            <p:txEl>
                                              <p:pRg st="7" end="7"/>
                                            </p:txEl>
                                          </p:spTgt>
                                        </p:tgtEl>
                                        <p:attrNameLst>
                                          <p:attrName>style.visibility</p:attrName>
                                        </p:attrNameLst>
                                      </p:cBhvr>
                                      <p:to>
                                        <p:strVal val="visible"/>
                                      </p:to>
                                    </p:set>
                                    <p:animEffect transition="in" filter="fade">
                                      <p:cBhvr>
                                        <p:cTn id="41" dur="1000"/>
                                        <p:tgtEl>
                                          <p:spTgt spid="3">
                                            <p:txEl>
                                              <p:pRg st="7" end="7"/>
                                            </p:txEl>
                                          </p:spTgt>
                                        </p:tgtEl>
                                      </p:cBhvr>
                                    </p:animEffect>
                                  </p:childTnLst>
                                </p:cTn>
                              </p:par>
                            </p:childTnLst>
                          </p:cTn>
                        </p:par>
                        <p:par>
                          <p:cTn id="42" fill="hold">
                            <p:stCondLst>
                              <p:cond delay="9000"/>
                            </p:stCondLst>
                            <p:childTnLst>
                              <p:par>
                                <p:cTn id="43" presetID="10" presetClass="entr" presetSubtype="0" fill="hold" grpId="0" nodeType="afterEffect">
                                  <p:stCondLst>
                                    <p:cond delay="0"/>
                                  </p:stCondLst>
                                  <p:childTnLst>
                                    <p:set>
                                      <p:cBhvr>
                                        <p:cTn id="44" dur="1" fill="hold">
                                          <p:stCondLst>
                                            <p:cond delay="0"/>
                                          </p:stCondLst>
                                        </p:cTn>
                                        <p:tgtEl>
                                          <p:spTgt spid="3">
                                            <p:txEl>
                                              <p:pRg st="8" end="8"/>
                                            </p:txEl>
                                          </p:spTgt>
                                        </p:tgtEl>
                                        <p:attrNameLst>
                                          <p:attrName>style.visibility</p:attrName>
                                        </p:attrNameLst>
                                      </p:cBhvr>
                                      <p:to>
                                        <p:strVal val="visible"/>
                                      </p:to>
                                    </p:set>
                                    <p:animEffect transition="in" filter="fade">
                                      <p:cBhvr>
                                        <p:cTn id="45" dur="1000"/>
                                        <p:tgtEl>
                                          <p:spTgt spid="3">
                                            <p:txEl>
                                              <p:pRg st="8" end="8"/>
                                            </p:txEl>
                                          </p:spTgt>
                                        </p:tgtEl>
                                      </p:cBhvr>
                                    </p:animEffect>
                                  </p:childTnLst>
                                </p:cTn>
                              </p:par>
                            </p:childTnLst>
                          </p:cTn>
                        </p:par>
                        <p:par>
                          <p:cTn id="46" fill="hold">
                            <p:stCondLst>
                              <p:cond delay="10000"/>
                            </p:stCondLst>
                            <p:childTnLst>
                              <p:par>
                                <p:cTn id="47" presetID="10" presetClass="entr" presetSubtype="0" fill="hold" grpId="0" nodeType="afterEffect">
                                  <p:stCondLst>
                                    <p:cond delay="0"/>
                                  </p:stCondLst>
                                  <p:childTnLst>
                                    <p:set>
                                      <p:cBhvr>
                                        <p:cTn id="48" dur="1" fill="hold">
                                          <p:stCondLst>
                                            <p:cond delay="0"/>
                                          </p:stCondLst>
                                        </p:cTn>
                                        <p:tgtEl>
                                          <p:spTgt spid="3">
                                            <p:txEl>
                                              <p:pRg st="9" end="9"/>
                                            </p:txEl>
                                          </p:spTgt>
                                        </p:tgtEl>
                                        <p:attrNameLst>
                                          <p:attrName>style.visibility</p:attrName>
                                        </p:attrNameLst>
                                      </p:cBhvr>
                                      <p:to>
                                        <p:strVal val="visible"/>
                                      </p:to>
                                    </p:set>
                                    <p:animEffect transition="in" filter="fade">
                                      <p:cBhvr>
                                        <p:cTn id="49" dur="1000"/>
                                        <p:tgtEl>
                                          <p:spTgt spid="3">
                                            <p:txEl>
                                              <p:pRg st="9" end="9"/>
                                            </p:txEl>
                                          </p:spTgt>
                                        </p:tgtEl>
                                      </p:cBhvr>
                                    </p:animEffect>
                                  </p:childTnLst>
                                </p:cTn>
                              </p:par>
                            </p:childTnLst>
                          </p:cTn>
                        </p:par>
                        <p:par>
                          <p:cTn id="50" fill="hold">
                            <p:stCondLst>
                              <p:cond delay="11000"/>
                            </p:stCondLst>
                            <p:childTnLst>
                              <p:par>
                                <p:cTn id="51" presetID="10" presetClass="entr" presetSubtype="0" fill="hold" grpId="0" nodeType="afterEffect">
                                  <p:stCondLst>
                                    <p:cond delay="0"/>
                                  </p:stCondLst>
                                  <p:childTnLst>
                                    <p:set>
                                      <p:cBhvr>
                                        <p:cTn id="52" dur="1" fill="hold">
                                          <p:stCondLst>
                                            <p:cond delay="0"/>
                                          </p:stCondLst>
                                        </p:cTn>
                                        <p:tgtEl>
                                          <p:spTgt spid="3">
                                            <p:txEl>
                                              <p:pRg st="10" end="10"/>
                                            </p:txEl>
                                          </p:spTgt>
                                        </p:tgtEl>
                                        <p:attrNameLst>
                                          <p:attrName>style.visibility</p:attrName>
                                        </p:attrNameLst>
                                      </p:cBhvr>
                                      <p:to>
                                        <p:strVal val="visible"/>
                                      </p:to>
                                    </p:set>
                                    <p:animEffect transition="in" filter="fade">
                                      <p:cBhvr>
                                        <p:cTn id="53" dur="1000"/>
                                        <p:tgtEl>
                                          <p:spTgt spid="3">
                                            <p:txEl>
                                              <p:pRg st="10" end="10"/>
                                            </p:txEl>
                                          </p:spTgt>
                                        </p:tgtEl>
                                      </p:cBhvr>
                                    </p:animEffect>
                                  </p:childTnLst>
                                </p:cTn>
                              </p:par>
                            </p:childTnLst>
                          </p:cTn>
                        </p:par>
                        <p:par>
                          <p:cTn id="54" fill="hold">
                            <p:stCondLst>
                              <p:cond delay="12000"/>
                            </p:stCondLst>
                            <p:childTnLst>
                              <p:par>
                                <p:cTn id="55" presetID="10" presetClass="entr" presetSubtype="0" fill="hold" grpId="0" nodeType="afterEffect">
                                  <p:stCondLst>
                                    <p:cond delay="0"/>
                                  </p:stCondLst>
                                  <p:childTnLst>
                                    <p:set>
                                      <p:cBhvr>
                                        <p:cTn id="56" dur="1" fill="hold">
                                          <p:stCondLst>
                                            <p:cond delay="0"/>
                                          </p:stCondLst>
                                        </p:cTn>
                                        <p:tgtEl>
                                          <p:spTgt spid="3">
                                            <p:txEl>
                                              <p:pRg st="11" end="11"/>
                                            </p:txEl>
                                          </p:spTgt>
                                        </p:tgtEl>
                                        <p:attrNameLst>
                                          <p:attrName>style.visibility</p:attrName>
                                        </p:attrNameLst>
                                      </p:cBhvr>
                                      <p:to>
                                        <p:strVal val="visible"/>
                                      </p:to>
                                    </p:set>
                                    <p:animEffect transition="in" filter="fade">
                                      <p:cBhvr>
                                        <p:cTn id="57" dur="1000"/>
                                        <p:tgtEl>
                                          <p:spTgt spid="3">
                                            <p:txEl>
                                              <p:pRg st="11" end="11"/>
                                            </p:txEl>
                                          </p:spTgt>
                                        </p:tgtEl>
                                      </p:cBhvr>
                                    </p:animEffect>
                                  </p:childTnLst>
                                </p:cTn>
                              </p:par>
                            </p:childTnLst>
                          </p:cTn>
                        </p:par>
                        <p:par>
                          <p:cTn id="58" fill="hold">
                            <p:stCondLst>
                              <p:cond delay="13000"/>
                            </p:stCondLst>
                            <p:childTnLst>
                              <p:par>
                                <p:cTn id="59" presetID="10" presetClass="entr" presetSubtype="0" fill="hold" grpId="0" nodeType="afterEffect">
                                  <p:stCondLst>
                                    <p:cond delay="0"/>
                                  </p:stCondLst>
                                  <p:childTnLst>
                                    <p:set>
                                      <p:cBhvr>
                                        <p:cTn id="60" dur="1" fill="hold">
                                          <p:stCondLst>
                                            <p:cond delay="0"/>
                                          </p:stCondLst>
                                        </p:cTn>
                                        <p:tgtEl>
                                          <p:spTgt spid="3">
                                            <p:txEl>
                                              <p:pRg st="12" end="12"/>
                                            </p:txEl>
                                          </p:spTgt>
                                        </p:tgtEl>
                                        <p:attrNameLst>
                                          <p:attrName>style.visibility</p:attrName>
                                        </p:attrNameLst>
                                      </p:cBhvr>
                                      <p:to>
                                        <p:strVal val="visible"/>
                                      </p:to>
                                    </p:set>
                                    <p:animEffect transition="in" filter="fade">
                                      <p:cBhvr>
                                        <p:cTn id="61" dur="1000"/>
                                        <p:tgtEl>
                                          <p:spTgt spid="3">
                                            <p:txEl>
                                              <p:pRg st="12" end="12"/>
                                            </p:txEl>
                                          </p:spTgt>
                                        </p:tgtEl>
                                      </p:cBhvr>
                                    </p:animEffect>
                                  </p:childTnLst>
                                </p:cTn>
                              </p:par>
                            </p:childTnLst>
                          </p:cTn>
                        </p:par>
                        <p:par>
                          <p:cTn id="62" fill="hold">
                            <p:stCondLst>
                              <p:cond delay="14000"/>
                            </p:stCondLst>
                            <p:childTnLst>
                              <p:par>
                                <p:cTn id="63" presetID="10" presetClass="entr" presetSubtype="0" fill="hold" grpId="0" nodeType="afterEffect">
                                  <p:stCondLst>
                                    <p:cond delay="0"/>
                                  </p:stCondLst>
                                  <p:childTnLst>
                                    <p:set>
                                      <p:cBhvr>
                                        <p:cTn id="64" dur="1" fill="hold">
                                          <p:stCondLst>
                                            <p:cond delay="0"/>
                                          </p:stCondLst>
                                        </p:cTn>
                                        <p:tgtEl>
                                          <p:spTgt spid="3">
                                            <p:txEl>
                                              <p:pRg st="13" end="13"/>
                                            </p:txEl>
                                          </p:spTgt>
                                        </p:tgtEl>
                                        <p:attrNameLst>
                                          <p:attrName>style.visibility</p:attrName>
                                        </p:attrNameLst>
                                      </p:cBhvr>
                                      <p:to>
                                        <p:strVal val="visible"/>
                                      </p:to>
                                    </p:set>
                                    <p:animEffect transition="in" filter="fade">
                                      <p:cBhvr>
                                        <p:cTn id="65" dur="1000"/>
                                        <p:tgtEl>
                                          <p:spTgt spid="3">
                                            <p:txEl>
                                              <p:pRg st="13" end="13"/>
                                            </p:txEl>
                                          </p:spTgt>
                                        </p:tgtEl>
                                      </p:cBhvr>
                                    </p:animEffect>
                                  </p:childTnLst>
                                </p:cTn>
                              </p:par>
                            </p:childTnLst>
                          </p:cTn>
                        </p:par>
                        <p:par>
                          <p:cTn id="66" fill="hold">
                            <p:stCondLst>
                              <p:cond delay="15000"/>
                            </p:stCondLst>
                            <p:childTnLst>
                              <p:par>
                                <p:cTn id="67" presetID="10" presetClass="entr" presetSubtype="0" fill="hold" grpId="0" nodeType="afterEffect">
                                  <p:stCondLst>
                                    <p:cond delay="0"/>
                                  </p:stCondLst>
                                  <p:childTnLst>
                                    <p:set>
                                      <p:cBhvr>
                                        <p:cTn id="68" dur="1" fill="hold">
                                          <p:stCondLst>
                                            <p:cond delay="0"/>
                                          </p:stCondLst>
                                        </p:cTn>
                                        <p:tgtEl>
                                          <p:spTgt spid="3">
                                            <p:txEl>
                                              <p:pRg st="14" end="14"/>
                                            </p:txEl>
                                          </p:spTgt>
                                        </p:tgtEl>
                                        <p:attrNameLst>
                                          <p:attrName>style.visibility</p:attrName>
                                        </p:attrNameLst>
                                      </p:cBhvr>
                                      <p:to>
                                        <p:strVal val="visible"/>
                                      </p:to>
                                    </p:set>
                                    <p:animEffect transition="in" filter="fade">
                                      <p:cBhvr>
                                        <p:cTn id="69" dur="1000"/>
                                        <p:tgtEl>
                                          <p:spTgt spid="3">
                                            <p:txEl>
                                              <p:pRg st="14" end="1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457200" y="980728"/>
            <a:ext cx="8229600" cy="5343872"/>
          </a:xfrm>
        </p:spPr>
        <p:txBody>
          <a:bodyPr>
            <a:normAutofit/>
          </a:bodyPr>
          <a:lstStyle/>
          <a:p>
            <a:endParaRPr lang="el-GR" sz="4000" b="1" dirty="0" smtClean="0"/>
          </a:p>
          <a:p>
            <a:endParaRPr lang="el-GR" sz="4000" b="1" dirty="0"/>
          </a:p>
          <a:p>
            <a:r>
              <a:rPr lang="el-GR" sz="4000" b="1" dirty="0" smtClean="0"/>
              <a:t>«</a:t>
            </a:r>
            <a:r>
              <a:rPr lang="el-GR" sz="4000" b="1" dirty="0"/>
              <a:t>Οι ιστορίες που μας αποκοιμίζουν είναι αυτές που μας κρατούν πιο ξύπνιους...»</a:t>
            </a:r>
            <a:r>
              <a:rPr lang="el-GR" sz="4000" dirty="0"/>
              <a:t/>
            </a:r>
            <a:br>
              <a:rPr lang="el-GR" sz="4000" dirty="0"/>
            </a:br>
            <a:r>
              <a:rPr lang="el-GR" sz="4000" dirty="0"/>
              <a:t>	</a:t>
            </a:r>
            <a:r>
              <a:rPr lang="el-GR" sz="4000" dirty="0" smtClean="0"/>
              <a:t>		</a:t>
            </a:r>
            <a:r>
              <a:rPr lang="el-GR" sz="2800" b="1" dirty="0" err="1" smtClean="0"/>
              <a:t>Marthe</a:t>
            </a:r>
            <a:r>
              <a:rPr lang="el-GR" sz="2800" b="1" dirty="0" smtClean="0"/>
              <a:t> </a:t>
            </a:r>
            <a:r>
              <a:rPr lang="el-GR" sz="2800" b="1" dirty="0" err="1"/>
              <a:t>Robert</a:t>
            </a:r>
            <a:endParaRPr lang="el-GR" sz="2800" dirty="0"/>
          </a:p>
        </p:txBody>
      </p:sp>
      <p:pic>
        <p:nvPicPr>
          <p:cNvPr id="4" name="Picture 2" descr="http://i700.photobucket.com/albums/ww7/Paniris/MichaelGarland.jpg"/>
          <p:cNvPicPr>
            <a:picLocks noChangeAspect="1" noChangeArrowheads="1"/>
          </p:cNvPicPr>
          <p:nvPr/>
        </p:nvPicPr>
        <p:blipFill>
          <a:blip r:embed="rId2"/>
          <a:srcRect/>
          <a:stretch>
            <a:fillRect/>
          </a:stretch>
        </p:blipFill>
        <p:spPr bwMode="auto">
          <a:xfrm>
            <a:off x="2987824" y="620688"/>
            <a:ext cx="2000264" cy="1714512"/>
          </a:xfrm>
          <a:prstGeom prst="rect">
            <a:avLst/>
          </a:prstGeom>
          <a:solidFill>
            <a:srgbClr val="FFFFFF">
              <a:shade val="85000"/>
            </a:srgbClr>
          </a:solidFill>
          <a:ln w="190500" cap="sq">
            <a:solidFill>
              <a:srgbClr val="FFFFFF"/>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spTree>
    <p:extLst>
      <p:ext uri="{BB962C8B-B14F-4D97-AF65-F5344CB8AC3E}">
        <p14:creationId xmlns:p14="http://schemas.microsoft.com/office/powerpoint/2010/main" val="22317422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357158" y="-214338"/>
            <a:ext cx="8229600" cy="1143000"/>
          </a:xfrm>
        </p:spPr>
        <p:txBody>
          <a:bodyPr/>
          <a:lstStyle/>
          <a:p>
            <a:pPr algn="ctr"/>
            <a:r>
              <a:rPr lang="el-GR" sz="5400" b="1" dirty="0" smtClean="0">
                <a:ln w="18000">
                  <a:solidFill>
                    <a:schemeClr val="accent3">
                      <a:lumMod val="50000"/>
                    </a:schemeClr>
                  </a:solidFill>
                  <a:prstDash val="solid"/>
                  <a:miter lim="800000"/>
                </a:ln>
                <a:solidFill>
                  <a:schemeClr val="bg1"/>
                </a:solidFill>
                <a:effectLst>
                  <a:outerShdw blurRad="25500" dist="23000" dir="7020000" algn="tl">
                    <a:srgbClr val="000000">
                      <a:alpha val="50000"/>
                    </a:srgbClr>
                  </a:outerShdw>
                </a:effectLst>
              </a:rPr>
              <a:t>ΤΕΛΟΣ</a:t>
            </a:r>
            <a:endParaRPr lang="el-GR" dirty="0"/>
          </a:p>
        </p:txBody>
      </p:sp>
      <p:pic>
        <p:nvPicPr>
          <p:cNvPr id="2052" name="Picture 4" descr="https://encrypted-tbn3.gstatic.com/images?q=tbn:ANd9GcRoVev0D3I-dQoiPoQoVxTdE_akRh2aaEEmCtOjQO7yZByN2lTW"/>
          <p:cNvPicPr>
            <a:picLocks noChangeAspect="1" noChangeArrowheads="1"/>
          </p:cNvPicPr>
          <p:nvPr/>
        </p:nvPicPr>
        <p:blipFill>
          <a:blip r:embed="rId2"/>
          <a:srcRect/>
          <a:stretch>
            <a:fillRect/>
          </a:stretch>
        </p:blipFill>
        <p:spPr bwMode="auto">
          <a:xfrm>
            <a:off x="4634605" y="1542424"/>
            <a:ext cx="4071966" cy="2343153"/>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p:spPr>
      </p:pic>
      <p:sp>
        <p:nvSpPr>
          <p:cNvPr id="6" name="5 - TextBox"/>
          <p:cNvSpPr txBox="1"/>
          <p:nvPr/>
        </p:nvSpPr>
        <p:spPr>
          <a:xfrm>
            <a:off x="285720" y="4429132"/>
            <a:ext cx="3357586" cy="1631216"/>
          </a:xfrm>
          <a:prstGeom prst="rect">
            <a:avLst/>
          </a:prstGeom>
          <a:noFill/>
        </p:spPr>
        <p:txBody>
          <a:bodyPr wrap="square" rtlCol="0">
            <a:spAutoFit/>
          </a:bodyPr>
          <a:lstStyle/>
          <a:p>
            <a:r>
              <a:rPr lang="el-GR" sz="2000" dirty="0" smtClean="0"/>
              <a:t>Από τους μαθητές:</a:t>
            </a:r>
          </a:p>
          <a:p>
            <a:r>
              <a:rPr lang="el-GR" sz="2000" dirty="0" smtClean="0"/>
              <a:t>Γιάννης Ροϊδόπουλος</a:t>
            </a:r>
          </a:p>
          <a:p>
            <a:r>
              <a:rPr lang="el-GR" sz="2000" dirty="0" smtClean="0"/>
              <a:t>Κάτια </a:t>
            </a:r>
            <a:r>
              <a:rPr lang="el-GR" sz="2000" dirty="0" err="1" smtClean="0"/>
              <a:t>Ιωαννίδου</a:t>
            </a:r>
            <a:endParaRPr lang="el-GR" sz="2000" dirty="0" smtClean="0"/>
          </a:p>
          <a:p>
            <a:r>
              <a:rPr lang="el-GR" sz="2000" dirty="0" smtClean="0"/>
              <a:t>Παναγιώτης Σταματόπουλος</a:t>
            </a:r>
          </a:p>
          <a:p>
            <a:r>
              <a:rPr lang="el-GR" sz="2000" dirty="0" err="1" smtClean="0"/>
              <a:t>Ίλντα</a:t>
            </a:r>
            <a:r>
              <a:rPr lang="el-GR" sz="2000" dirty="0" smtClean="0"/>
              <a:t> Σπάτα</a:t>
            </a:r>
            <a:endParaRPr lang="el-GR" sz="2000" dirty="0"/>
          </a:p>
        </p:txBody>
      </p:sp>
      <p:sp>
        <p:nvSpPr>
          <p:cNvPr id="7" name="6 - TextBox"/>
          <p:cNvSpPr txBox="1"/>
          <p:nvPr/>
        </p:nvSpPr>
        <p:spPr>
          <a:xfrm>
            <a:off x="4777481" y="4149080"/>
            <a:ext cx="3786214" cy="2893100"/>
          </a:xfrm>
          <a:prstGeom prst="rect">
            <a:avLst/>
          </a:prstGeom>
          <a:noFill/>
        </p:spPr>
        <p:txBody>
          <a:bodyPr wrap="square" rtlCol="0">
            <a:spAutoFit/>
          </a:bodyPr>
          <a:lstStyle/>
          <a:p>
            <a:pPr algn="ctr"/>
            <a:r>
              <a:rPr lang="el-GR" sz="2000" b="1" u="sng" dirty="0" smtClean="0"/>
              <a:t>ΒΙΒΛΙΟΓΡΑΦΙΑ</a:t>
            </a:r>
          </a:p>
          <a:p>
            <a:endParaRPr lang="el-GR" u="sng" dirty="0" smtClean="0"/>
          </a:p>
          <a:p>
            <a:r>
              <a:rPr lang="en-US" dirty="0" smtClean="0"/>
              <a:t>http://el.wikipedia.org</a:t>
            </a:r>
            <a:r>
              <a:rPr lang="el-GR" dirty="0" smtClean="0"/>
              <a:t>  </a:t>
            </a:r>
            <a:r>
              <a:rPr lang="en-US" dirty="0" smtClean="0"/>
              <a:t>http://blogs.sch.gr</a:t>
            </a:r>
            <a:endParaRPr lang="el-GR" dirty="0" smtClean="0"/>
          </a:p>
          <a:p>
            <a:r>
              <a:rPr lang="fr-FR" b="1" dirty="0">
                <a:hlinkClick r:id="rId3"/>
              </a:rPr>
              <a:t>http://www.enet.gr/?</a:t>
            </a:r>
            <a:r>
              <a:rPr lang="fr-FR" b="1" dirty="0" smtClean="0">
                <a:hlinkClick r:id="rId3"/>
              </a:rPr>
              <a:t>i=news.el.article&amp;id=367230</a:t>
            </a:r>
            <a:r>
              <a:rPr lang="el-GR" b="1" dirty="0" smtClean="0"/>
              <a:t> </a:t>
            </a:r>
          </a:p>
          <a:p>
            <a:endParaRPr lang="el-GR" b="1" dirty="0" smtClean="0"/>
          </a:p>
          <a:p>
            <a:endParaRPr lang="el-GR" dirty="0" smtClean="0"/>
          </a:p>
          <a:p>
            <a:endParaRPr lang="el-GR" dirty="0" smtClean="0"/>
          </a:p>
          <a:p>
            <a:endParaRPr lang="el-GR" dirty="0"/>
          </a:p>
        </p:txBody>
      </p:sp>
      <p:pic>
        <p:nvPicPr>
          <p:cNvPr id="2056" name="Picture 8" descr="https://donteverreadme.files.wordpress.com/2010/11/windling2.jpg"/>
          <p:cNvPicPr>
            <a:picLocks noChangeAspect="1" noChangeArrowheads="1"/>
          </p:cNvPicPr>
          <p:nvPr/>
        </p:nvPicPr>
        <p:blipFill>
          <a:blip r:embed="rId4"/>
          <a:srcRect/>
          <a:stretch>
            <a:fillRect/>
          </a:stretch>
        </p:blipFill>
        <p:spPr bwMode="auto">
          <a:xfrm>
            <a:off x="571472" y="1484784"/>
            <a:ext cx="2786082" cy="1785950"/>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p:spPr>
      </p:pic>
    </p:spTree>
  </p:cSld>
  <p:clrMapOvr>
    <a:masterClrMapping/>
  </p:clrMapOvr>
  <p:transition spd="med">
    <p:wipe dir="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28596" y="0"/>
            <a:ext cx="8229600" cy="1143000"/>
          </a:xfrm>
        </p:spPr>
        <p:txBody>
          <a:bodyPr>
            <a:normAutofit/>
          </a:bodyPr>
          <a:lstStyle/>
          <a:p>
            <a:pPr algn="ctr"/>
            <a:r>
              <a:rPr lang="el-GR" sz="4800" b="1" i="1" dirty="0" smtClean="0">
                <a:ln w="31550" cmpd="sng">
                  <a:solidFill>
                    <a:schemeClr val="tx2">
                      <a:lumMod val="75000"/>
                    </a:schemeClr>
                  </a:solidFill>
                  <a:prstDash val="solid"/>
                </a:ln>
                <a:solidFill>
                  <a:schemeClr val="bg1"/>
                </a:solidFill>
                <a:effectLst>
                  <a:outerShdw blurRad="41275" dist="12700" dir="12000000" algn="tl" rotWithShape="0">
                    <a:srgbClr val="000000">
                      <a:alpha val="40000"/>
                    </a:srgbClr>
                  </a:outerShdw>
                </a:effectLst>
              </a:rPr>
              <a:t>Περιεχόμενα</a:t>
            </a:r>
            <a:endParaRPr lang="el-GR" sz="4800" i="1" dirty="0"/>
          </a:p>
        </p:txBody>
      </p:sp>
      <p:sp>
        <p:nvSpPr>
          <p:cNvPr id="3" name="2 - Θέση περιεχομένου"/>
          <p:cNvSpPr>
            <a:spLocks noGrp="1"/>
          </p:cNvSpPr>
          <p:nvPr>
            <p:ph idx="1"/>
          </p:nvPr>
        </p:nvSpPr>
        <p:spPr/>
        <p:txBody>
          <a:bodyPr/>
          <a:lstStyle/>
          <a:p>
            <a:pPr marL="571500" indent="-571500" fontAlgn="base">
              <a:buClr>
                <a:schemeClr val="tx1"/>
              </a:buClr>
              <a:buFont typeface="+mj-lt"/>
              <a:buAutoNum type="romanUcPeriod"/>
            </a:pPr>
            <a:r>
              <a:rPr lang="el-GR" dirty="0" smtClean="0"/>
              <a:t>Τι είναι το παραμύθι; </a:t>
            </a:r>
            <a:endParaRPr lang="el-GR" b="1" dirty="0" smtClean="0"/>
          </a:p>
          <a:p>
            <a:pPr marL="571500" indent="-571500" fontAlgn="base">
              <a:buClr>
                <a:schemeClr val="tx1"/>
              </a:buClr>
              <a:buFont typeface="+mj-lt"/>
              <a:buAutoNum type="romanUcPeriod"/>
            </a:pPr>
            <a:r>
              <a:rPr lang="el-GR" dirty="0" smtClean="0"/>
              <a:t>Η δομή του παραμυθιού.</a:t>
            </a:r>
            <a:endParaRPr lang="el-GR" b="1" dirty="0" smtClean="0"/>
          </a:p>
          <a:p>
            <a:pPr marL="571500" indent="-571500" fontAlgn="base">
              <a:buClr>
                <a:schemeClr val="tx1"/>
              </a:buClr>
              <a:buFont typeface="+mj-lt"/>
              <a:buAutoNum type="romanUcPeriod"/>
            </a:pPr>
            <a:r>
              <a:rPr lang="el-GR" dirty="0" smtClean="0"/>
              <a:t>Χαρακτηριστικά των λαϊκών παραμυθιών.</a:t>
            </a:r>
          </a:p>
          <a:p>
            <a:pPr marL="571500" indent="-571500" fontAlgn="base">
              <a:buClr>
                <a:schemeClr val="tx1"/>
              </a:buClr>
              <a:buFont typeface="+mj-lt"/>
              <a:buAutoNum type="romanUcPeriod"/>
            </a:pPr>
            <a:r>
              <a:rPr lang="el-GR" dirty="0" smtClean="0"/>
              <a:t>Είδη των παραμυθιών</a:t>
            </a:r>
          </a:p>
          <a:p>
            <a:pPr marL="571500" indent="-571500" fontAlgn="base">
              <a:buClr>
                <a:schemeClr val="tx1"/>
              </a:buClr>
              <a:buFont typeface="+mj-lt"/>
              <a:buAutoNum type="romanUcPeriod"/>
            </a:pPr>
            <a:r>
              <a:rPr lang="el-GR" smtClean="0"/>
              <a:t>Ηθικά </a:t>
            </a:r>
            <a:r>
              <a:rPr lang="el-GR" dirty="0" smtClean="0"/>
              <a:t>διδάγματα.</a:t>
            </a:r>
            <a:endParaRPr lang="el-GR" b="1" dirty="0" smtClean="0"/>
          </a:p>
          <a:p>
            <a:pPr marL="571500" indent="-571500" fontAlgn="base">
              <a:buClr>
                <a:schemeClr val="tx1"/>
              </a:buClr>
              <a:buFont typeface="+mj-lt"/>
              <a:buAutoNum type="romanUcPeriod"/>
            </a:pPr>
            <a:r>
              <a:rPr lang="el-GR" dirty="0" smtClean="0"/>
              <a:t>Πως συμβάλει αυτό στον ψυχισμό των παιδιών;</a:t>
            </a:r>
            <a:endParaRPr lang="el-GR" b="1" dirty="0" smtClean="0"/>
          </a:p>
          <a:p>
            <a:pPr marL="571500" indent="-571500" fontAlgn="base">
              <a:buClr>
                <a:schemeClr val="tx1"/>
              </a:buClr>
              <a:buFont typeface="+mj-lt"/>
              <a:buAutoNum type="romanUcPeriod"/>
            </a:pPr>
            <a:r>
              <a:rPr lang="el-GR" dirty="0" smtClean="0"/>
              <a:t>Σύγχρονοι Έλληνες παραμυθάδες.</a:t>
            </a:r>
            <a:endParaRPr lang="el-GR" b="1" dirty="0" smtClean="0"/>
          </a:p>
          <a:p>
            <a:pPr marL="571500" indent="-571500">
              <a:buClr>
                <a:schemeClr val="tx1"/>
              </a:buClr>
              <a:buFont typeface="+mj-lt"/>
              <a:buAutoNum type="romanUcPeriod"/>
            </a:pPr>
            <a:r>
              <a:rPr lang="el-GR" dirty="0" smtClean="0"/>
              <a:t>Βιβλιογραφία</a:t>
            </a:r>
            <a:endParaRPr lang="el-G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1000"/>
                                        <p:tgtEl>
                                          <p:spTgt spid="2"/>
                                        </p:tgtEl>
                                      </p:cBhvr>
                                    </p:animEffect>
                                  </p:childTnLst>
                                </p:cTn>
                              </p:par>
                            </p:childTnLst>
                          </p:cTn>
                        </p:par>
                        <p:par>
                          <p:cTn id="8" fill="hold">
                            <p:stCondLst>
                              <p:cond delay="1000"/>
                            </p:stCondLst>
                            <p:childTnLst>
                              <p:par>
                                <p:cTn id="9" presetID="17" presetClass="entr" presetSubtype="10"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 calcmode="lin" valueType="num">
                                      <p:cBhvr>
                                        <p:cTn id="11"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2" dur="500" fill="hold"/>
                                        <p:tgtEl>
                                          <p:spTgt spid="3">
                                            <p:txEl>
                                              <p:pRg st="0" end="0"/>
                                            </p:txEl>
                                          </p:spTgt>
                                        </p:tgtEl>
                                        <p:attrNameLst>
                                          <p:attrName>ppt_h</p:attrName>
                                        </p:attrNameLst>
                                      </p:cBhvr>
                                      <p:tavLst>
                                        <p:tav tm="0">
                                          <p:val>
                                            <p:strVal val="#ppt_h"/>
                                          </p:val>
                                        </p:tav>
                                        <p:tav tm="100000">
                                          <p:val>
                                            <p:strVal val="#ppt_h"/>
                                          </p:val>
                                        </p:tav>
                                      </p:tavLst>
                                    </p:anim>
                                  </p:childTnLst>
                                </p:cTn>
                              </p:par>
                            </p:childTnLst>
                          </p:cTn>
                        </p:par>
                        <p:par>
                          <p:cTn id="13" fill="hold">
                            <p:stCondLst>
                              <p:cond delay="1500"/>
                            </p:stCondLst>
                            <p:childTnLst>
                              <p:par>
                                <p:cTn id="14" presetID="17" presetClass="entr" presetSubtype="10" fill="hold" grpId="0" nodeType="after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 calcmode="lin" valueType="num">
                                      <p:cBhvr>
                                        <p:cTn id="16"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7" dur="500" fill="hold"/>
                                        <p:tgtEl>
                                          <p:spTgt spid="3">
                                            <p:txEl>
                                              <p:pRg st="1" end="1"/>
                                            </p:txEl>
                                          </p:spTgt>
                                        </p:tgtEl>
                                        <p:attrNameLst>
                                          <p:attrName>ppt_h</p:attrName>
                                        </p:attrNameLst>
                                      </p:cBhvr>
                                      <p:tavLst>
                                        <p:tav tm="0">
                                          <p:val>
                                            <p:strVal val="#ppt_h"/>
                                          </p:val>
                                        </p:tav>
                                        <p:tav tm="100000">
                                          <p:val>
                                            <p:strVal val="#ppt_h"/>
                                          </p:val>
                                        </p:tav>
                                      </p:tavLst>
                                    </p:anim>
                                  </p:childTnLst>
                                </p:cTn>
                              </p:par>
                            </p:childTnLst>
                          </p:cTn>
                        </p:par>
                        <p:par>
                          <p:cTn id="18" fill="hold">
                            <p:stCondLst>
                              <p:cond delay="2000"/>
                            </p:stCondLst>
                            <p:childTnLst>
                              <p:par>
                                <p:cTn id="19" presetID="17" presetClass="entr" presetSubtype="10" fill="hold" grpId="0" nodeType="after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strVal val="#ppt_h"/>
                                          </p:val>
                                        </p:tav>
                                        <p:tav tm="100000">
                                          <p:val>
                                            <p:strVal val="#ppt_h"/>
                                          </p:val>
                                        </p:tav>
                                      </p:tavLst>
                                    </p:anim>
                                  </p:childTnLst>
                                </p:cTn>
                              </p:par>
                            </p:childTnLst>
                          </p:cTn>
                        </p:par>
                      </p:childTnLst>
                    </p:cTn>
                  </p:par>
                  <p:par>
                    <p:cTn id="23" fill="hold">
                      <p:stCondLst>
                        <p:cond delay="indefinite"/>
                      </p:stCondLst>
                      <p:childTnLst>
                        <p:par>
                          <p:cTn id="24" fill="hold">
                            <p:stCondLst>
                              <p:cond delay="0"/>
                            </p:stCondLst>
                            <p:childTnLst>
                              <p:par>
                                <p:cTn id="25" presetID="17" presetClass="entr" presetSubtype="1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 calcmode="lin" valueType="num">
                                      <p:cBhvr>
                                        <p:cTn id="27"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8" dur="500" fill="hold"/>
                                        <p:tgtEl>
                                          <p:spTgt spid="3">
                                            <p:txEl>
                                              <p:pRg st="3" end="3"/>
                                            </p:txEl>
                                          </p:spTgt>
                                        </p:tgtEl>
                                        <p:attrNameLst>
                                          <p:attrName>ppt_h</p:attrName>
                                        </p:attrNameLst>
                                      </p:cBhvr>
                                      <p:tavLst>
                                        <p:tav tm="0">
                                          <p:val>
                                            <p:strVal val="#ppt_h"/>
                                          </p:val>
                                        </p:tav>
                                        <p:tav tm="100000">
                                          <p:val>
                                            <p:strVal val="#ppt_h"/>
                                          </p:val>
                                        </p:tav>
                                      </p:tavLst>
                                    </p:anim>
                                  </p:childTnLst>
                                </p:cTn>
                              </p:par>
                            </p:childTnLst>
                          </p:cTn>
                        </p:par>
                        <p:par>
                          <p:cTn id="29" fill="hold">
                            <p:stCondLst>
                              <p:cond delay="500"/>
                            </p:stCondLst>
                            <p:childTnLst>
                              <p:par>
                                <p:cTn id="30" presetID="17" presetClass="entr" presetSubtype="10" fill="hold" grpId="0" nodeType="after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 calcmode="lin" valueType="num">
                                      <p:cBhvr>
                                        <p:cTn id="32"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3" dur="500" fill="hold"/>
                                        <p:tgtEl>
                                          <p:spTgt spid="3">
                                            <p:txEl>
                                              <p:pRg st="4" end="4"/>
                                            </p:txEl>
                                          </p:spTgt>
                                        </p:tgtEl>
                                        <p:attrNameLst>
                                          <p:attrName>ppt_h</p:attrName>
                                        </p:attrNameLst>
                                      </p:cBhvr>
                                      <p:tavLst>
                                        <p:tav tm="0">
                                          <p:val>
                                            <p:strVal val="#ppt_h"/>
                                          </p:val>
                                        </p:tav>
                                        <p:tav tm="100000">
                                          <p:val>
                                            <p:strVal val="#ppt_h"/>
                                          </p:val>
                                        </p:tav>
                                      </p:tavLst>
                                    </p:anim>
                                  </p:childTnLst>
                                </p:cTn>
                              </p:par>
                            </p:childTnLst>
                          </p:cTn>
                        </p:par>
                        <p:par>
                          <p:cTn id="34" fill="hold">
                            <p:stCondLst>
                              <p:cond delay="1000"/>
                            </p:stCondLst>
                            <p:childTnLst>
                              <p:par>
                                <p:cTn id="35" presetID="17" presetClass="entr" presetSubtype="10" fill="hold" grpId="0" nodeType="after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p:cTn id="37"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8" dur="500" fill="hold"/>
                                        <p:tgtEl>
                                          <p:spTgt spid="3">
                                            <p:txEl>
                                              <p:pRg st="5" end="5"/>
                                            </p:txEl>
                                          </p:spTgt>
                                        </p:tgtEl>
                                        <p:attrNameLst>
                                          <p:attrName>ppt_h</p:attrName>
                                        </p:attrNameLst>
                                      </p:cBhvr>
                                      <p:tavLst>
                                        <p:tav tm="0">
                                          <p:val>
                                            <p:strVal val="#ppt_h"/>
                                          </p:val>
                                        </p:tav>
                                        <p:tav tm="100000">
                                          <p:val>
                                            <p:strVal val="#ppt_h"/>
                                          </p:val>
                                        </p:tav>
                                      </p:tavLst>
                                    </p:anim>
                                  </p:childTnLst>
                                </p:cTn>
                              </p:par>
                            </p:childTnLst>
                          </p:cTn>
                        </p:par>
                        <p:par>
                          <p:cTn id="39" fill="hold">
                            <p:stCondLst>
                              <p:cond delay="1500"/>
                            </p:stCondLst>
                            <p:childTnLst>
                              <p:par>
                                <p:cTn id="40" presetID="17" presetClass="entr" presetSubtype="10" fill="hold" grpId="0" nodeType="after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 calcmode="lin" valueType="num">
                                      <p:cBhvr>
                                        <p:cTn id="42"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43" dur="500" fill="hold"/>
                                        <p:tgtEl>
                                          <p:spTgt spid="3">
                                            <p:txEl>
                                              <p:pRg st="6" end="6"/>
                                            </p:txEl>
                                          </p:spTgt>
                                        </p:tgtEl>
                                        <p:attrNameLst>
                                          <p:attrName>ppt_h</p:attrName>
                                        </p:attrNameLst>
                                      </p:cBhvr>
                                      <p:tavLst>
                                        <p:tav tm="0">
                                          <p:val>
                                            <p:strVal val="#ppt_h"/>
                                          </p:val>
                                        </p:tav>
                                        <p:tav tm="100000">
                                          <p:val>
                                            <p:strVal val="#ppt_h"/>
                                          </p:val>
                                        </p:tav>
                                      </p:tavLst>
                                    </p:anim>
                                  </p:childTnLst>
                                </p:cTn>
                              </p:par>
                            </p:childTnLst>
                          </p:cTn>
                        </p:par>
                        <p:par>
                          <p:cTn id="44" fill="hold">
                            <p:stCondLst>
                              <p:cond delay="2000"/>
                            </p:stCondLst>
                            <p:childTnLst>
                              <p:par>
                                <p:cTn id="45" presetID="17" presetClass="entr" presetSubtype="10" fill="hold" grpId="0" nodeType="afterEffect">
                                  <p:stCondLst>
                                    <p:cond delay="0"/>
                                  </p:stCondLst>
                                  <p:childTnLst>
                                    <p:set>
                                      <p:cBhvr>
                                        <p:cTn id="46" dur="1" fill="hold">
                                          <p:stCondLst>
                                            <p:cond delay="0"/>
                                          </p:stCondLst>
                                        </p:cTn>
                                        <p:tgtEl>
                                          <p:spTgt spid="3">
                                            <p:txEl>
                                              <p:pRg st="7" end="7"/>
                                            </p:txEl>
                                          </p:spTgt>
                                        </p:tgtEl>
                                        <p:attrNameLst>
                                          <p:attrName>style.visibility</p:attrName>
                                        </p:attrNameLst>
                                      </p:cBhvr>
                                      <p:to>
                                        <p:strVal val="visible"/>
                                      </p:to>
                                    </p:set>
                                    <p:anim calcmode="lin" valueType="num">
                                      <p:cBhvr>
                                        <p:cTn id="47" dur="500" fill="hold"/>
                                        <p:tgtEl>
                                          <p:spTgt spid="3">
                                            <p:txEl>
                                              <p:pRg st="7" end="7"/>
                                            </p:txEl>
                                          </p:spTgt>
                                        </p:tgtEl>
                                        <p:attrNameLst>
                                          <p:attrName>ppt_w</p:attrName>
                                        </p:attrNameLst>
                                      </p:cBhvr>
                                      <p:tavLst>
                                        <p:tav tm="0">
                                          <p:val>
                                            <p:fltVal val="0"/>
                                          </p:val>
                                        </p:tav>
                                        <p:tav tm="100000">
                                          <p:val>
                                            <p:strVal val="#ppt_w"/>
                                          </p:val>
                                        </p:tav>
                                      </p:tavLst>
                                    </p:anim>
                                    <p:anim calcmode="lin" valueType="num">
                                      <p:cBhvr>
                                        <p:cTn id="48" dur="500" fill="hold"/>
                                        <p:tgtEl>
                                          <p:spTgt spid="3">
                                            <p:txEl>
                                              <p:pRg st="7" end="7"/>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229600" cy="850106"/>
          </a:xfrm>
        </p:spPr>
        <p:txBody>
          <a:bodyPr/>
          <a:lstStyle/>
          <a:p>
            <a:r>
              <a:rPr lang="el-GR" b="1" dirty="0" smtClean="0">
                <a:ln w="31550" cmpd="sng">
                  <a:solidFill>
                    <a:schemeClr val="tx2">
                      <a:lumMod val="75000"/>
                    </a:schemeClr>
                  </a:solidFill>
                  <a:prstDash val="solid"/>
                </a:ln>
                <a:solidFill>
                  <a:schemeClr val="bg1"/>
                </a:solidFill>
                <a:effectLst>
                  <a:outerShdw blurRad="41275" dist="12700" dir="12000000" algn="tl" rotWithShape="0">
                    <a:srgbClr val="000000">
                      <a:alpha val="40000"/>
                    </a:srgbClr>
                  </a:outerShdw>
                </a:effectLst>
              </a:rPr>
              <a:t>Τι είναι το παραμύθι?</a:t>
            </a:r>
            <a:r>
              <a:rPr lang="el-GR" b="1" dirty="0" smtClean="0">
                <a:ln w="31550" cmpd="sng">
                  <a:solidFill>
                    <a:schemeClr val="tx2">
                      <a:lumMod val="75000"/>
                    </a:schemeClr>
                  </a:solidFill>
                  <a:prstDash val="solid"/>
                </a:ln>
                <a:solidFill>
                  <a:srgbClr val="FFFFFF"/>
                </a:solidFill>
                <a:effectLst>
                  <a:outerShdw blurRad="41275" dist="12700" dir="12000000" algn="tl" rotWithShape="0">
                    <a:srgbClr val="000000">
                      <a:alpha val="40000"/>
                    </a:srgbClr>
                  </a:outerShdw>
                </a:effectLst>
              </a:rPr>
              <a:t> </a:t>
            </a:r>
            <a:endParaRPr lang="el-GR" b="1" dirty="0">
              <a:ln w="31550" cmpd="sng">
                <a:solidFill>
                  <a:schemeClr val="tx2">
                    <a:lumMod val="75000"/>
                  </a:schemeClr>
                </a:solidFill>
                <a:prstDash val="solid"/>
              </a:ln>
              <a:solidFill>
                <a:srgbClr val="FFFFFF"/>
              </a:solidFill>
              <a:effectLst>
                <a:outerShdw blurRad="41275" dist="12700" dir="12000000" algn="tl" rotWithShape="0">
                  <a:srgbClr val="000000">
                    <a:alpha val="40000"/>
                  </a:srgbClr>
                </a:outerShdw>
              </a:effectLst>
            </a:endParaRPr>
          </a:p>
        </p:txBody>
      </p:sp>
      <p:sp>
        <p:nvSpPr>
          <p:cNvPr id="3" name="2 - Θέση περιεχομένου"/>
          <p:cNvSpPr>
            <a:spLocks noGrp="1"/>
          </p:cNvSpPr>
          <p:nvPr>
            <p:ph idx="1"/>
          </p:nvPr>
        </p:nvSpPr>
        <p:spPr>
          <a:xfrm>
            <a:off x="-324544" y="1196752"/>
            <a:ext cx="4320480" cy="2304256"/>
          </a:xfrm>
        </p:spPr>
        <p:txBody>
          <a:bodyPr>
            <a:normAutofit lnSpcReduction="10000"/>
          </a:bodyPr>
          <a:lstStyle/>
          <a:p>
            <a:pPr algn="ctr">
              <a:buNone/>
            </a:pPr>
            <a:r>
              <a:rPr lang="el-GR" dirty="0" smtClean="0"/>
              <a:t>    </a:t>
            </a:r>
            <a:r>
              <a:rPr lang="el-GR" sz="2400" dirty="0"/>
              <a:t>Τ</a:t>
            </a:r>
            <a:r>
              <a:rPr lang="el-GR" sz="2400" dirty="0" smtClean="0"/>
              <a:t>ο </a:t>
            </a:r>
            <a:r>
              <a:rPr lang="el-GR" sz="2400" dirty="0"/>
              <a:t>παραμύθι είναι μια σύντομη ή λαϊκή ιστορία που ενσωματώνει το έ</a:t>
            </a:r>
            <a:r>
              <a:rPr lang="el-GR" sz="2400" dirty="0" smtClean="0"/>
              <a:t>θος</a:t>
            </a:r>
            <a:r>
              <a:rPr lang="el-GR" sz="2400" dirty="0"/>
              <a:t>, το οποίο μπορεί να εκφραστεί ρητά στο τέλος του ως αξιωματική αρχή.</a:t>
            </a:r>
          </a:p>
        </p:txBody>
      </p:sp>
      <p:pic>
        <p:nvPicPr>
          <p:cNvPr id="14338" name="Picture 2" descr="http://upload.wikimedia.org/wikipedia/en/d/d7/Pumpkin_house.jpg"/>
          <p:cNvPicPr>
            <a:picLocks noChangeAspect="1" noChangeArrowheads="1"/>
          </p:cNvPicPr>
          <p:nvPr/>
        </p:nvPicPr>
        <p:blipFill>
          <a:blip r:embed="rId2" cstate="print"/>
          <a:srcRect/>
          <a:stretch>
            <a:fillRect/>
          </a:stretch>
        </p:blipFill>
        <p:spPr bwMode="auto">
          <a:xfrm>
            <a:off x="4860032" y="1124744"/>
            <a:ext cx="3678982" cy="2376264"/>
          </a:xfrm>
          <a:prstGeom prst="rect">
            <a:avLst/>
          </a:prstGeom>
          <a:noFill/>
        </p:spPr>
      </p:pic>
      <p:sp>
        <p:nvSpPr>
          <p:cNvPr id="5" name="4 - Ορθογώνιο"/>
          <p:cNvSpPr/>
          <p:nvPr/>
        </p:nvSpPr>
        <p:spPr>
          <a:xfrm>
            <a:off x="4355976" y="3861048"/>
            <a:ext cx="4572000" cy="2677656"/>
          </a:xfrm>
          <a:prstGeom prst="rect">
            <a:avLst/>
          </a:prstGeom>
        </p:spPr>
        <p:txBody>
          <a:bodyPr wrap="square">
            <a:spAutoFit/>
          </a:bodyPr>
          <a:lstStyle/>
          <a:p>
            <a:pPr algn="ctr"/>
            <a:r>
              <a:rPr lang="el-GR" sz="2400" dirty="0"/>
              <a:t>Ε</a:t>
            </a:r>
            <a:r>
              <a:rPr lang="el-GR" sz="2400" dirty="0" smtClean="0"/>
              <a:t>ίναι </a:t>
            </a:r>
            <a:r>
              <a:rPr lang="el-GR" sz="2400" dirty="0"/>
              <a:t>εξαρχής μια επινόηση, μια μυθιστοριογραφία, μια φαντασιακή αφήγηση που κάνει μεταφορική χρήση κάποιου ζώου ως  κεντρικό χαρακτήρα του ή  εισάγει στερεότυπους χαρακτήρες, όπως ο κατεργάρης.</a:t>
            </a:r>
          </a:p>
        </p:txBody>
      </p:sp>
      <p:pic>
        <p:nvPicPr>
          <p:cNvPr id="14340" name="Picture 4" descr="http://www.korifogrami.gr/wp-content/uploads/2013/04/263704_555029324512992_550133749_n.jpg"/>
          <p:cNvPicPr>
            <a:picLocks noChangeAspect="1" noChangeArrowheads="1"/>
          </p:cNvPicPr>
          <p:nvPr/>
        </p:nvPicPr>
        <p:blipFill>
          <a:blip r:embed="rId3" cstate="print"/>
          <a:srcRect/>
          <a:stretch>
            <a:fillRect/>
          </a:stretch>
        </p:blipFill>
        <p:spPr bwMode="auto">
          <a:xfrm>
            <a:off x="539552" y="3789040"/>
            <a:ext cx="2987824" cy="2525689"/>
          </a:xfrm>
          <a:prstGeom prst="rect">
            <a:avLst/>
          </a:prstGeom>
          <a:noFill/>
        </p:spPr>
      </p:pic>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5" presetClass="entr" presetSubtype="0" fill="hold" grpId="0" nodeType="after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anim calcmode="lin" valueType="num">
                                      <p:cBhvr>
                                        <p:cTn id="8" dur="500" fill="hold"/>
                                        <p:tgtEl>
                                          <p:spTgt spid="2"/>
                                        </p:tgtEl>
                                        <p:attrNameLst>
                                          <p:attrName>ppt_w</p:attrName>
                                        </p:attrNameLst>
                                      </p:cBhvr>
                                      <p:tavLst>
                                        <p:tav tm="0" fmla="#ppt_w*sin(2.5*pi*$)">
                                          <p:val>
                                            <p:fltVal val="0"/>
                                          </p:val>
                                        </p:tav>
                                        <p:tav tm="100000">
                                          <p:val>
                                            <p:fltVal val="1"/>
                                          </p:val>
                                        </p:tav>
                                      </p:tavLst>
                                    </p:anim>
                                    <p:anim calcmode="lin" valueType="num">
                                      <p:cBhvr>
                                        <p:cTn id="9" dur="500" fill="hold"/>
                                        <p:tgtEl>
                                          <p:spTgt spid="2"/>
                                        </p:tgtEl>
                                        <p:attrNameLst>
                                          <p:attrName>ppt_h</p:attrName>
                                        </p:attrNameLst>
                                      </p:cBhvr>
                                      <p:tavLst>
                                        <p:tav tm="0">
                                          <p:val>
                                            <p:strVal val="#ppt_h"/>
                                          </p:val>
                                        </p:tav>
                                        <p:tav tm="100000">
                                          <p:val>
                                            <p:strVal val="#ppt_h"/>
                                          </p:val>
                                        </p:tav>
                                      </p:tavLst>
                                    </p:anim>
                                  </p:childTnLst>
                                </p:cTn>
                              </p:par>
                            </p:childTnLst>
                          </p:cTn>
                        </p:par>
                        <p:par>
                          <p:cTn id="10" fill="hold">
                            <p:stCondLst>
                              <p:cond delay="1350"/>
                            </p:stCondLst>
                            <p:childTnLst>
                              <p:par>
                                <p:cTn id="11" presetID="2" presetClass="entr" presetSubtype="8" fill="hold" nodeType="after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20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14" dur="20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par>
                          <p:cTn id="15" fill="hold">
                            <p:stCondLst>
                              <p:cond delay="3350"/>
                            </p:stCondLst>
                            <p:childTnLst>
                              <p:par>
                                <p:cTn id="16" presetID="3" presetClass="entr" presetSubtype="10" fill="hold" nodeType="afterEffect">
                                  <p:stCondLst>
                                    <p:cond delay="0"/>
                                  </p:stCondLst>
                                  <p:childTnLst>
                                    <p:set>
                                      <p:cBhvr>
                                        <p:cTn id="17" dur="1" fill="hold">
                                          <p:stCondLst>
                                            <p:cond delay="0"/>
                                          </p:stCondLst>
                                        </p:cTn>
                                        <p:tgtEl>
                                          <p:spTgt spid="14338"/>
                                        </p:tgtEl>
                                        <p:attrNameLst>
                                          <p:attrName>style.visibility</p:attrName>
                                        </p:attrNameLst>
                                      </p:cBhvr>
                                      <p:to>
                                        <p:strVal val="visible"/>
                                      </p:to>
                                    </p:set>
                                    <p:animEffect transition="in" filter="blinds(horizontal)">
                                      <p:cBhvr>
                                        <p:cTn id="18" dur="2000"/>
                                        <p:tgtEl>
                                          <p:spTgt spid="14338"/>
                                        </p:tgtEl>
                                      </p:cBhvr>
                                    </p:animEffect>
                                  </p:childTnLst>
                                </p:cTn>
                              </p:par>
                            </p:childTnLst>
                          </p:cTn>
                        </p:par>
                        <p:par>
                          <p:cTn id="19" fill="hold">
                            <p:stCondLst>
                              <p:cond delay="5350"/>
                            </p:stCondLst>
                            <p:childTnLst>
                              <p:par>
                                <p:cTn id="20" presetID="2" presetClass="entr" presetSubtype="4" fill="hold" grpId="0" nodeType="afterEffect">
                                  <p:stCondLst>
                                    <p:cond delay="0"/>
                                  </p:stCondLst>
                                  <p:childTnLst>
                                    <p:set>
                                      <p:cBhvr>
                                        <p:cTn id="21" dur="1" fill="hold">
                                          <p:stCondLst>
                                            <p:cond delay="0"/>
                                          </p:stCondLst>
                                        </p:cTn>
                                        <p:tgtEl>
                                          <p:spTgt spid="5"/>
                                        </p:tgtEl>
                                        <p:attrNameLst>
                                          <p:attrName>style.visibility</p:attrName>
                                        </p:attrNameLst>
                                      </p:cBhvr>
                                      <p:to>
                                        <p:strVal val="visible"/>
                                      </p:to>
                                    </p:set>
                                    <p:anim calcmode="lin" valueType="num">
                                      <p:cBhvr additive="base">
                                        <p:cTn id="22" dur="2000" fill="hold"/>
                                        <p:tgtEl>
                                          <p:spTgt spid="5"/>
                                        </p:tgtEl>
                                        <p:attrNameLst>
                                          <p:attrName>ppt_x</p:attrName>
                                        </p:attrNameLst>
                                      </p:cBhvr>
                                      <p:tavLst>
                                        <p:tav tm="0">
                                          <p:val>
                                            <p:strVal val="#ppt_x"/>
                                          </p:val>
                                        </p:tav>
                                        <p:tav tm="100000">
                                          <p:val>
                                            <p:strVal val="#ppt_x"/>
                                          </p:val>
                                        </p:tav>
                                      </p:tavLst>
                                    </p:anim>
                                    <p:anim calcmode="lin" valueType="num">
                                      <p:cBhvr additive="base">
                                        <p:cTn id="23" dur="2000" fill="hold"/>
                                        <p:tgtEl>
                                          <p:spTgt spid="5"/>
                                        </p:tgtEl>
                                        <p:attrNameLst>
                                          <p:attrName>ppt_y</p:attrName>
                                        </p:attrNameLst>
                                      </p:cBhvr>
                                      <p:tavLst>
                                        <p:tav tm="0">
                                          <p:val>
                                            <p:strVal val="1+#ppt_h/2"/>
                                          </p:val>
                                        </p:tav>
                                        <p:tav tm="100000">
                                          <p:val>
                                            <p:strVal val="#ppt_y"/>
                                          </p:val>
                                        </p:tav>
                                      </p:tavLst>
                                    </p:anim>
                                  </p:childTnLst>
                                </p:cTn>
                              </p:par>
                            </p:childTnLst>
                          </p:cTn>
                        </p:par>
                        <p:par>
                          <p:cTn id="24" fill="hold">
                            <p:stCondLst>
                              <p:cond delay="7350"/>
                            </p:stCondLst>
                            <p:childTnLst>
                              <p:par>
                                <p:cTn id="25" presetID="4" presetClass="entr" presetSubtype="16" fill="hold" nodeType="afterEffect">
                                  <p:stCondLst>
                                    <p:cond delay="0"/>
                                  </p:stCondLst>
                                  <p:childTnLst>
                                    <p:set>
                                      <p:cBhvr>
                                        <p:cTn id="26" dur="1" fill="hold">
                                          <p:stCondLst>
                                            <p:cond delay="0"/>
                                          </p:stCondLst>
                                        </p:cTn>
                                        <p:tgtEl>
                                          <p:spTgt spid="14340"/>
                                        </p:tgtEl>
                                        <p:attrNameLst>
                                          <p:attrName>style.visibility</p:attrName>
                                        </p:attrNameLst>
                                      </p:cBhvr>
                                      <p:to>
                                        <p:strVal val="visible"/>
                                      </p:to>
                                    </p:set>
                                    <p:animEffect transition="in" filter="box(in)">
                                      <p:cBhvr>
                                        <p:cTn id="27" dur="2000"/>
                                        <p:tgtEl>
                                          <p:spTgt spid="143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611560" y="260648"/>
            <a:ext cx="4834880" cy="1143000"/>
          </a:xfrm>
        </p:spPr>
        <p:txBody>
          <a:bodyPr>
            <a:normAutofit fontScale="90000"/>
          </a:bodyPr>
          <a:lstStyle/>
          <a:p>
            <a:r>
              <a:rPr lang="el-GR" sz="4900" b="1" dirty="0" smtClean="0">
                <a:ln w="18000">
                  <a:solidFill>
                    <a:schemeClr val="accent3">
                      <a:lumMod val="50000"/>
                    </a:schemeClr>
                  </a:solidFill>
                  <a:prstDash val="solid"/>
                  <a:miter lim="800000"/>
                </a:ln>
                <a:solidFill>
                  <a:schemeClr val="bg1"/>
                </a:solidFill>
                <a:effectLst>
                  <a:outerShdw blurRad="25500" dist="23000" dir="7020000" algn="tl">
                    <a:srgbClr val="000000">
                      <a:alpha val="50000"/>
                    </a:srgbClr>
                  </a:outerShdw>
                </a:effectLst>
              </a:rPr>
              <a:t>Ποια είναι η δομή του παραμυθιού;</a:t>
            </a:r>
            <a:r>
              <a:rPr lang="el-GR" dirty="0" smtClean="0"/>
              <a:t>	</a:t>
            </a:r>
            <a:endParaRPr lang="el-GR" dirty="0"/>
          </a:p>
        </p:txBody>
      </p:sp>
      <p:pic>
        <p:nvPicPr>
          <p:cNvPr id="13316" name="Picture 4" descr="http://3.bp.blogspot.com/-YK5gvMifd-I/UmV_cRpEF4I/AAAAAAAANVM/rGGgLq02kYE/s1600/aporia.jpg"/>
          <p:cNvPicPr>
            <a:picLocks noChangeAspect="1" noChangeArrowheads="1"/>
          </p:cNvPicPr>
          <p:nvPr/>
        </p:nvPicPr>
        <p:blipFill>
          <a:blip r:embed="rId2" cstate="print"/>
          <a:srcRect/>
          <a:stretch>
            <a:fillRect/>
          </a:stretch>
        </p:blipFill>
        <p:spPr bwMode="auto">
          <a:xfrm>
            <a:off x="6660232" y="188640"/>
            <a:ext cx="1555106" cy="1368152"/>
          </a:xfrm>
          <a:prstGeom prst="rect">
            <a:avLst/>
          </a:prstGeom>
          <a:ln>
            <a:noFill/>
          </a:ln>
          <a:effectLst>
            <a:softEdge rad="112500"/>
          </a:effectLst>
        </p:spPr>
      </p:pic>
      <p:sp>
        <p:nvSpPr>
          <p:cNvPr id="6" name="5 - Ορθογώνιο"/>
          <p:cNvSpPr/>
          <p:nvPr/>
        </p:nvSpPr>
        <p:spPr>
          <a:xfrm>
            <a:off x="0" y="2857496"/>
            <a:ext cx="3286148" cy="2462213"/>
          </a:xfrm>
          <a:prstGeom prst="rect">
            <a:avLst/>
          </a:prstGeom>
        </p:spPr>
        <p:txBody>
          <a:bodyPr wrap="square">
            <a:spAutoFit/>
          </a:bodyPr>
          <a:lstStyle/>
          <a:p>
            <a:pPr algn="ctr"/>
            <a:r>
              <a:rPr lang="el-GR" sz="2200" b="1" dirty="0" smtClean="0"/>
              <a:t>α) </a:t>
            </a:r>
            <a:r>
              <a:rPr lang="el-GR" sz="2200" dirty="0" smtClean="0"/>
              <a:t>Σύντομη εισαγωγή ή προϊδέαση, π. χ. «αρχή του παραμυθιού, καλημέρα της αφεντιάς σας» ή «παραμύθι </a:t>
            </a:r>
            <a:r>
              <a:rPr lang="el-GR" sz="2200" dirty="0" err="1" smtClean="0"/>
              <a:t>μύθι</a:t>
            </a:r>
            <a:r>
              <a:rPr lang="el-GR" sz="2200" dirty="0" smtClean="0"/>
              <a:t> </a:t>
            </a:r>
            <a:r>
              <a:rPr lang="el-GR" sz="2200" dirty="0" err="1" smtClean="0"/>
              <a:t>μύθι</a:t>
            </a:r>
            <a:r>
              <a:rPr lang="el-GR" sz="2200" dirty="0" smtClean="0"/>
              <a:t> το κουκί και το ρεβίθι».</a:t>
            </a:r>
            <a:endParaRPr lang="el-GR" sz="2200" dirty="0"/>
          </a:p>
        </p:txBody>
      </p:sp>
      <p:sp>
        <p:nvSpPr>
          <p:cNvPr id="7" name="6 - Ορθογώνιο"/>
          <p:cNvSpPr/>
          <p:nvPr/>
        </p:nvSpPr>
        <p:spPr>
          <a:xfrm>
            <a:off x="3071802" y="2857496"/>
            <a:ext cx="3143272" cy="3139321"/>
          </a:xfrm>
          <a:prstGeom prst="rect">
            <a:avLst/>
          </a:prstGeom>
        </p:spPr>
        <p:txBody>
          <a:bodyPr wrap="square">
            <a:spAutoFit/>
          </a:bodyPr>
          <a:lstStyle/>
          <a:p>
            <a:pPr algn="ctr"/>
            <a:r>
              <a:rPr lang="el-GR" sz="2200" b="1" dirty="0" smtClean="0"/>
              <a:t>β)</a:t>
            </a:r>
            <a:r>
              <a:rPr lang="el-GR" sz="2200" dirty="0" smtClean="0"/>
              <a:t> Τη διήγηση που αποτελεί και το κύριο μέρος του παραμυθιού και συντίθεται από διάφορα μοτίβα ή πυρήνες του παραμυθιού είναι τα διάφορα επεισόδια που το συνθέτουν.</a:t>
            </a:r>
            <a:endParaRPr lang="el-GR" sz="2200" dirty="0"/>
          </a:p>
        </p:txBody>
      </p:sp>
      <p:sp>
        <p:nvSpPr>
          <p:cNvPr id="8" name="7 - Ορθογώνιο"/>
          <p:cNvSpPr/>
          <p:nvPr/>
        </p:nvSpPr>
        <p:spPr>
          <a:xfrm>
            <a:off x="6215074" y="2857496"/>
            <a:ext cx="2643206" cy="2462213"/>
          </a:xfrm>
          <a:prstGeom prst="rect">
            <a:avLst/>
          </a:prstGeom>
        </p:spPr>
        <p:txBody>
          <a:bodyPr wrap="square">
            <a:spAutoFit/>
          </a:bodyPr>
          <a:lstStyle/>
          <a:p>
            <a:pPr algn="ctr"/>
            <a:r>
              <a:rPr lang="el-GR" sz="2200" b="1" dirty="0" smtClean="0"/>
              <a:t>γ)</a:t>
            </a:r>
            <a:r>
              <a:rPr lang="el-GR" sz="2200" dirty="0" smtClean="0"/>
              <a:t> το τέλος που είναι τυπικό, π. χ. «κι έζησαν αυτοί καλά κι ’</a:t>
            </a:r>
            <a:r>
              <a:rPr lang="el-GR" sz="2200" dirty="0" err="1" smtClean="0"/>
              <a:t>μεις</a:t>
            </a:r>
            <a:r>
              <a:rPr lang="el-GR" sz="2200" dirty="0" smtClean="0"/>
              <a:t> καλύτερα» ή «κείνοι στ' αγκάθια κι’ </a:t>
            </a:r>
            <a:r>
              <a:rPr lang="el-GR" sz="2200" dirty="0" err="1" smtClean="0"/>
              <a:t>μεις</a:t>
            </a:r>
            <a:r>
              <a:rPr lang="el-GR" sz="2200" dirty="0" smtClean="0"/>
              <a:t> στα βαμβάκια».</a:t>
            </a:r>
            <a:endParaRPr lang="el-GR" sz="2200" dirty="0"/>
          </a:p>
        </p:txBody>
      </p:sp>
      <p:sp>
        <p:nvSpPr>
          <p:cNvPr id="13" name="12 - TextBox"/>
          <p:cNvSpPr txBox="1"/>
          <p:nvPr/>
        </p:nvSpPr>
        <p:spPr>
          <a:xfrm>
            <a:off x="0" y="2214554"/>
            <a:ext cx="9144000" cy="523220"/>
          </a:xfrm>
          <a:prstGeom prst="rect">
            <a:avLst/>
          </a:prstGeom>
          <a:noFill/>
        </p:spPr>
        <p:txBody>
          <a:bodyPr wrap="square" rtlCol="0">
            <a:spAutoFit/>
          </a:bodyPr>
          <a:lstStyle/>
          <a:p>
            <a:pPr algn="ctr"/>
            <a:r>
              <a:rPr lang="el-GR" sz="2800" u="sng" dirty="0" smtClean="0"/>
              <a:t>Τα παραμύθια οργανώνονται ουσιαστικά σε τρία μέρη:</a:t>
            </a:r>
            <a:endParaRPr lang="el-GR" sz="2800" u="sng" dirty="0"/>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10" presetClass="entr" presetSubtype="0" fill="hold" nodeType="afterEffect">
                                  <p:stCondLst>
                                    <p:cond delay="0"/>
                                  </p:stCondLst>
                                  <p:childTnLst>
                                    <p:set>
                                      <p:cBhvr>
                                        <p:cTn id="12" dur="1" fill="hold">
                                          <p:stCondLst>
                                            <p:cond delay="0"/>
                                          </p:stCondLst>
                                        </p:cTn>
                                        <p:tgtEl>
                                          <p:spTgt spid="13316"/>
                                        </p:tgtEl>
                                        <p:attrNameLst>
                                          <p:attrName>style.visibility</p:attrName>
                                        </p:attrNameLst>
                                      </p:cBhvr>
                                      <p:to>
                                        <p:strVal val="visible"/>
                                      </p:to>
                                    </p:set>
                                    <p:animEffect transition="in" filter="fade">
                                      <p:cBhvr>
                                        <p:cTn id="13" dur="3000"/>
                                        <p:tgtEl>
                                          <p:spTgt spid="13316"/>
                                        </p:tgtEl>
                                      </p:cBhvr>
                                    </p:animEffect>
                                  </p:childTnLst>
                                </p:cTn>
                              </p:par>
                            </p:childTnLst>
                          </p:cTn>
                        </p:par>
                        <p:par>
                          <p:cTn id="14" fill="hold">
                            <p:stCondLst>
                              <p:cond delay="4000"/>
                            </p:stCondLst>
                            <p:childTnLst>
                              <p:par>
                                <p:cTn id="15" presetID="12" presetClass="entr" presetSubtype="4" fill="hold" grpId="0" nodeType="after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slide(fromBottom)">
                                      <p:cBhvr>
                                        <p:cTn id="17" dur="500"/>
                                        <p:tgtEl>
                                          <p:spTgt spid="13"/>
                                        </p:tgtEl>
                                      </p:cBhvr>
                                    </p:animEffect>
                                  </p:childTnLst>
                                </p:cTn>
                              </p:par>
                            </p:childTnLst>
                          </p:cTn>
                        </p:par>
                        <p:par>
                          <p:cTn id="18" fill="hold">
                            <p:stCondLst>
                              <p:cond delay="4500"/>
                            </p:stCondLst>
                            <p:childTnLst>
                              <p:par>
                                <p:cTn id="19" presetID="12" presetClass="entr" presetSubtype="4" fill="hold" grpId="0" nodeType="afterEffect">
                                  <p:stCondLst>
                                    <p:cond delay="0"/>
                                  </p:stCondLst>
                                  <p:childTnLst>
                                    <p:set>
                                      <p:cBhvr>
                                        <p:cTn id="20" dur="1" fill="hold">
                                          <p:stCondLst>
                                            <p:cond delay="0"/>
                                          </p:stCondLst>
                                        </p:cTn>
                                        <p:tgtEl>
                                          <p:spTgt spid="6"/>
                                        </p:tgtEl>
                                        <p:attrNameLst>
                                          <p:attrName>style.visibility</p:attrName>
                                        </p:attrNameLst>
                                      </p:cBhvr>
                                      <p:to>
                                        <p:strVal val="visible"/>
                                      </p:to>
                                    </p:set>
                                    <p:animEffect transition="in" filter="slide(fromBottom)">
                                      <p:cBhvr>
                                        <p:cTn id="21" dur="1000"/>
                                        <p:tgtEl>
                                          <p:spTgt spid="6"/>
                                        </p:tgtEl>
                                      </p:cBhvr>
                                    </p:animEffect>
                                  </p:childTnLst>
                                </p:cTn>
                              </p:par>
                            </p:childTnLst>
                          </p:cTn>
                        </p:par>
                        <p:par>
                          <p:cTn id="22" fill="hold">
                            <p:stCondLst>
                              <p:cond delay="5500"/>
                            </p:stCondLst>
                            <p:childTnLst>
                              <p:par>
                                <p:cTn id="23" presetID="12" presetClass="entr" presetSubtype="4" fill="hold" grpId="0" nodeType="afterEffect">
                                  <p:stCondLst>
                                    <p:cond delay="0"/>
                                  </p:stCondLst>
                                  <p:childTnLst>
                                    <p:set>
                                      <p:cBhvr>
                                        <p:cTn id="24" dur="1" fill="hold">
                                          <p:stCondLst>
                                            <p:cond delay="0"/>
                                          </p:stCondLst>
                                        </p:cTn>
                                        <p:tgtEl>
                                          <p:spTgt spid="7"/>
                                        </p:tgtEl>
                                        <p:attrNameLst>
                                          <p:attrName>style.visibility</p:attrName>
                                        </p:attrNameLst>
                                      </p:cBhvr>
                                      <p:to>
                                        <p:strVal val="visible"/>
                                      </p:to>
                                    </p:set>
                                    <p:animEffect transition="in" filter="slide(fromBottom)">
                                      <p:cBhvr>
                                        <p:cTn id="25" dur="1000"/>
                                        <p:tgtEl>
                                          <p:spTgt spid="7"/>
                                        </p:tgtEl>
                                      </p:cBhvr>
                                    </p:animEffect>
                                  </p:childTnLst>
                                </p:cTn>
                              </p:par>
                            </p:childTnLst>
                          </p:cTn>
                        </p:par>
                        <p:par>
                          <p:cTn id="26" fill="hold">
                            <p:stCondLst>
                              <p:cond delay="6500"/>
                            </p:stCondLst>
                            <p:childTnLst>
                              <p:par>
                                <p:cTn id="27" presetID="12" presetClass="entr" presetSubtype="4" fill="hold" grpId="0" nodeType="afterEffect">
                                  <p:stCondLst>
                                    <p:cond delay="0"/>
                                  </p:stCondLst>
                                  <p:childTnLst>
                                    <p:set>
                                      <p:cBhvr>
                                        <p:cTn id="28" dur="1" fill="hold">
                                          <p:stCondLst>
                                            <p:cond delay="0"/>
                                          </p:stCondLst>
                                        </p:cTn>
                                        <p:tgtEl>
                                          <p:spTgt spid="8"/>
                                        </p:tgtEl>
                                        <p:attrNameLst>
                                          <p:attrName>style.visibility</p:attrName>
                                        </p:attrNameLst>
                                      </p:cBhvr>
                                      <p:to>
                                        <p:strVal val="visible"/>
                                      </p:to>
                                    </p:set>
                                    <p:animEffect transition="in" filter="slide(fromBottom)">
                                      <p:cBhvr>
                                        <p:cTn id="29"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p:bldP spid="7" grpId="0"/>
      <p:bldP spid="8" grpId="0"/>
      <p:bldP spid="1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28596" y="0"/>
            <a:ext cx="8229600" cy="1143000"/>
          </a:xfrm>
        </p:spPr>
        <p:txBody>
          <a:bodyPr>
            <a:normAutofit/>
          </a:bodyPr>
          <a:lstStyle/>
          <a:p>
            <a:pPr algn="ctr"/>
            <a:r>
              <a:rPr lang="el-GR" sz="4400" b="1" dirty="0" smtClean="0">
                <a:ln w="18000">
                  <a:solidFill>
                    <a:schemeClr val="accent3">
                      <a:lumMod val="50000"/>
                    </a:schemeClr>
                  </a:solidFill>
                  <a:prstDash val="solid"/>
                  <a:miter lim="800000"/>
                </a:ln>
                <a:solidFill>
                  <a:schemeClr val="bg1"/>
                </a:solidFill>
                <a:effectLst>
                  <a:outerShdw blurRad="25500" dist="23000" dir="7020000" algn="tl">
                    <a:srgbClr val="000000">
                      <a:alpha val="50000"/>
                    </a:srgbClr>
                  </a:outerShdw>
                </a:effectLst>
              </a:rPr>
              <a:t>Χαρακτηριστικά των παραμυθιών</a:t>
            </a:r>
            <a:endParaRPr lang="el-GR" sz="4400" dirty="0"/>
          </a:p>
        </p:txBody>
      </p:sp>
      <p:sp>
        <p:nvSpPr>
          <p:cNvPr id="3" name="2 - Θέση περιεχομένου"/>
          <p:cNvSpPr>
            <a:spLocks noGrp="1"/>
          </p:cNvSpPr>
          <p:nvPr>
            <p:ph idx="1"/>
          </p:nvPr>
        </p:nvSpPr>
        <p:spPr>
          <a:xfrm>
            <a:off x="357158" y="1928778"/>
            <a:ext cx="8229600" cy="4929222"/>
          </a:xfrm>
        </p:spPr>
        <p:txBody>
          <a:bodyPr>
            <a:normAutofit fontScale="92500" lnSpcReduction="10000"/>
          </a:bodyPr>
          <a:lstStyle/>
          <a:p>
            <a:pPr algn="just"/>
            <a:r>
              <a:rPr lang="el-GR" dirty="0" smtClean="0"/>
              <a:t> </a:t>
            </a:r>
            <a:r>
              <a:rPr lang="el-GR" dirty="0" err="1" smtClean="0"/>
              <a:t>΄Ενα</a:t>
            </a:r>
            <a:r>
              <a:rPr lang="el-GR" dirty="0" smtClean="0"/>
              <a:t> από τα χαρακτηριστικά του Ελληνικού παραμυθιού είναι πως τα παραμύθια του κάθε τόπου διαφέρουν και αυτό προκύπτει από την τοπική παραδοσιακή κοινωνία και την κουλτούρα της κάθε περιοχής. Κάτι ανάλογο συμβαίνει σε όλα τα παραμύθια ανεξαρτήτως καταγωγής.</a:t>
            </a:r>
            <a:r>
              <a:rPr lang="el-GR" sz="2400" dirty="0" smtClean="0"/>
              <a:t> </a:t>
            </a:r>
          </a:p>
          <a:p>
            <a:pPr algn="just"/>
            <a:r>
              <a:rPr lang="el-GR" sz="2400" dirty="0" smtClean="0"/>
              <a:t> </a:t>
            </a:r>
            <a:r>
              <a:rPr lang="el-GR" dirty="0" smtClean="0"/>
              <a:t>Σε κάθε παραμύθι το ηθικό δίδαγμα ποικίλει καθώς τα περισσότερα παραμύθια θέλουν να μας δώσουν διαφορετικά μηνύματα. </a:t>
            </a:r>
          </a:p>
          <a:p>
            <a:pPr algn="just"/>
            <a:r>
              <a:rPr lang="el-GR" sz="2800" dirty="0" smtClean="0"/>
              <a:t> </a:t>
            </a:r>
            <a:r>
              <a:rPr lang="el-GR" dirty="0" smtClean="0"/>
              <a:t>Στα ελληνικά παραμύθια υπάρχει μια διάθεση περιγραφής του χώρου και του περιβάλλοντος που μας δίνει στοιχεία πολιτιστικά των τοπικών κοινωνιών.</a:t>
            </a:r>
          </a:p>
          <a:p>
            <a:pPr>
              <a:buNone/>
            </a:pPr>
            <a:r>
              <a:rPr lang="el-GR" sz="2000" dirty="0" smtClean="0"/>
              <a:t/>
            </a:r>
            <a:br>
              <a:rPr lang="el-GR" sz="2000" dirty="0" smtClean="0"/>
            </a:br>
            <a:endParaRPr lang="el-GR" sz="2400" dirty="0" smtClean="0"/>
          </a:p>
          <a:p>
            <a:pPr>
              <a:buNone/>
            </a:pPr>
            <a:endParaRPr lang="el-GR" sz="2400" dirty="0" smtClean="0"/>
          </a:p>
          <a:p>
            <a:pPr>
              <a:buNone/>
            </a:pPr>
            <a:endParaRPr lang="el-GR" sz="2400" dirty="0" smtClean="0"/>
          </a:p>
          <a:p>
            <a:pPr>
              <a:buNone/>
            </a:pPr>
            <a:endParaRPr lang="el-GR" sz="2400" dirty="0" smtClean="0"/>
          </a:p>
          <a:p>
            <a:pPr>
              <a:buNone/>
            </a:pPr>
            <a:endParaRPr lang="el-GR" sz="2400" dirty="0"/>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6" presetClass="entr" presetSubtype="0" fill="hold" grpId="0" nodeType="after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by="(-#ppt_w*2)" calcmode="lin" valueType="num">
                                      <p:cBhvr rctx="PPT">
                                        <p:cTn id="7" dur="500" autoRev="1" fill="hold">
                                          <p:stCondLst>
                                            <p:cond delay="0"/>
                                          </p:stCondLst>
                                        </p:cTn>
                                        <p:tgtEl>
                                          <p:spTgt spid="2"/>
                                        </p:tgtEl>
                                        <p:attrNameLst>
                                          <p:attrName>ppt_w</p:attrName>
                                        </p:attrNameLst>
                                      </p:cBhvr>
                                    </p:anim>
                                    <p:anim by="(#ppt_w*0.50)" calcmode="lin" valueType="num">
                                      <p:cBhvr>
                                        <p:cTn id="8" dur="500" decel="50000" autoRev="1" fill="hold">
                                          <p:stCondLst>
                                            <p:cond delay="0"/>
                                          </p:stCondLst>
                                        </p:cTn>
                                        <p:tgtEl>
                                          <p:spTgt spid="2"/>
                                        </p:tgtEl>
                                        <p:attrNameLst>
                                          <p:attrName>ppt_x</p:attrName>
                                        </p:attrNameLst>
                                      </p:cBhvr>
                                    </p:anim>
                                    <p:anim from="(-#ppt_h/2)" to="(#ppt_y)" calcmode="lin" valueType="num">
                                      <p:cBhvr>
                                        <p:cTn id="9" dur="1000" fill="hold">
                                          <p:stCondLst>
                                            <p:cond delay="0"/>
                                          </p:stCondLst>
                                        </p:cTn>
                                        <p:tgtEl>
                                          <p:spTgt spid="2"/>
                                        </p:tgtEl>
                                        <p:attrNameLst>
                                          <p:attrName>ppt_y</p:attrName>
                                        </p:attrNameLst>
                                      </p:cBhvr>
                                    </p:anim>
                                    <p:animRot by="21600000">
                                      <p:cBhvr>
                                        <p:cTn id="10" dur="1000" fill="hold">
                                          <p:stCondLst>
                                            <p:cond delay="0"/>
                                          </p:stCondLst>
                                        </p:cTn>
                                        <p:tgtEl>
                                          <p:spTgt spid="2"/>
                                        </p:tgtEl>
                                        <p:attrNameLst>
                                          <p:attrName>r</p:attrName>
                                        </p:attrNameLst>
                                      </p:cBhvr>
                                    </p:animRot>
                                  </p:childTnLst>
                                </p:cTn>
                              </p:par>
                            </p:childTnLst>
                          </p:cTn>
                        </p:par>
                        <p:par>
                          <p:cTn id="11" fill="hold">
                            <p:stCondLst>
                              <p:cond delay="3600"/>
                            </p:stCondLst>
                            <p:childTnLst>
                              <p:par>
                                <p:cTn id="12" presetID="17" presetClass="entr" presetSubtype="10" fill="hold" grpId="0" nodeType="after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5" dur="1000" fill="hold"/>
                                        <p:tgtEl>
                                          <p:spTgt spid="3">
                                            <p:txEl>
                                              <p:pRg st="0" end="0"/>
                                            </p:txEl>
                                          </p:spTgt>
                                        </p:tgtEl>
                                        <p:attrNameLst>
                                          <p:attrName>ppt_h</p:attrName>
                                        </p:attrNameLst>
                                      </p:cBhvr>
                                      <p:tavLst>
                                        <p:tav tm="0">
                                          <p:val>
                                            <p:strVal val="#ppt_h"/>
                                          </p:val>
                                        </p:tav>
                                        <p:tav tm="100000">
                                          <p:val>
                                            <p:strVal val="#ppt_h"/>
                                          </p:val>
                                        </p:tav>
                                      </p:tavLst>
                                    </p:anim>
                                  </p:childTnLst>
                                </p:cTn>
                              </p:par>
                            </p:childTnLst>
                          </p:cTn>
                        </p:par>
                        <p:par>
                          <p:cTn id="16" fill="hold">
                            <p:stCondLst>
                              <p:cond delay="4600"/>
                            </p:stCondLst>
                            <p:childTnLst>
                              <p:par>
                                <p:cTn id="17" presetID="17" presetClass="entr" presetSubtype="10" fill="hold" grpId="0" nodeType="after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p:cTn id="19"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0" dur="1000" fill="hold"/>
                                        <p:tgtEl>
                                          <p:spTgt spid="3">
                                            <p:txEl>
                                              <p:pRg st="1" end="1"/>
                                            </p:txEl>
                                          </p:spTgt>
                                        </p:tgtEl>
                                        <p:attrNameLst>
                                          <p:attrName>ppt_h</p:attrName>
                                        </p:attrNameLst>
                                      </p:cBhvr>
                                      <p:tavLst>
                                        <p:tav tm="0">
                                          <p:val>
                                            <p:strVal val="#ppt_h"/>
                                          </p:val>
                                        </p:tav>
                                        <p:tav tm="100000">
                                          <p:val>
                                            <p:strVal val="#ppt_h"/>
                                          </p:val>
                                        </p:tav>
                                      </p:tavLst>
                                    </p:anim>
                                  </p:childTnLst>
                                </p:cTn>
                              </p:par>
                            </p:childTnLst>
                          </p:cTn>
                        </p:par>
                        <p:par>
                          <p:cTn id="21" fill="hold">
                            <p:stCondLst>
                              <p:cond delay="5600"/>
                            </p:stCondLst>
                            <p:childTnLst>
                              <p:par>
                                <p:cTn id="22" presetID="17" presetClass="entr" presetSubtype="10" fill="hold" grpId="0" nodeType="after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 calcmode="lin" valueType="num">
                                      <p:cBhvr>
                                        <p:cTn id="24"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5" dur="1000" fill="hold"/>
                                        <p:tgtEl>
                                          <p:spTgt spid="3">
                                            <p:txEl>
                                              <p:pRg st="2" end="2"/>
                                            </p:txEl>
                                          </p:spTgt>
                                        </p:tgtEl>
                                        <p:attrNameLst>
                                          <p:attrName>ppt_h</p:attrName>
                                        </p:attrNameLst>
                                      </p:cBhvr>
                                      <p:tavLst>
                                        <p:tav tm="0">
                                          <p:val>
                                            <p:strVal val="#ppt_h"/>
                                          </p:val>
                                        </p:tav>
                                        <p:tav tm="100000">
                                          <p:val>
                                            <p:strVal val="#ppt_h"/>
                                          </p:val>
                                        </p:tav>
                                      </p:tavLst>
                                    </p:anim>
                                  </p:childTnLst>
                                </p:cTn>
                              </p:par>
                            </p:childTnLst>
                          </p:cTn>
                        </p:par>
                        <p:par>
                          <p:cTn id="26" fill="hold">
                            <p:stCondLst>
                              <p:cond delay="6600"/>
                            </p:stCondLst>
                            <p:childTnLst>
                              <p:par>
                                <p:cTn id="27" presetID="17" presetClass="entr" presetSubtype="10" fill="hold" grpId="0" nodeType="after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anim calcmode="lin" valueType="num">
                                      <p:cBhvr>
                                        <p:cTn id="29"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0" dur="1000" fill="hold"/>
                                        <p:tgtEl>
                                          <p:spTgt spid="3">
                                            <p:txEl>
                                              <p:pRg st="3" end="3"/>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67544" y="476672"/>
            <a:ext cx="8229600" cy="936104"/>
          </a:xfrm>
        </p:spPr>
        <p:txBody>
          <a:bodyPr>
            <a:normAutofit/>
          </a:bodyPr>
          <a:lstStyle/>
          <a:p>
            <a:pPr algn="ctr"/>
            <a:r>
              <a:rPr lang="el-GR" sz="4400" dirty="0" err="1"/>
              <a:t>Eίδη</a:t>
            </a:r>
            <a:r>
              <a:rPr lang="el-GR" sz="4400" dirty="0"/>
              <a:t> των παραμυθιών</a:t>
            </a:r>
          </a:p>
        </p:txBody>
      </p:sp>
      <p:sp>
        <p:nvSpPr>
          <p:cNvPr id="3" name="Θέση περιεχομένου 2"/>
          <p:cNvSpPr>
            <a:spLocks noGrp="1"/>
          </p:cNvSpPr>
          <p:nvPr>
            <p:ph idx="1"/>
          </p:nvPr>
        </p:nvSpPr>
        <p:spPr>
          <a:xfrm>
            <a:off x="457200" y="1556792"/>
            <a:ext cx="8229600" cy="4767808"/>
          </a:xfrm>
        </p:spPr>
        <p:txBody>
          <a:bodyPr>
            <a:normAutofit fontScale="85000" lnSpcReduction="20000"/>
          </a:bodyPr>
          <a:lstStyle/>
          <a:p>
            <a:pPr algn="just"/>
            <a:r>
              <a:rPr lang="el-GR" dirty="0" smtClean="0"/>
              <a:t> </a:t>
            </a:r>
            <a:r>
              <a:rPr lang="el-GR" dirty="0" err="1" smtClean="0"/>
              <a:t>Tα</a:t>
            </a:r>
            <a:r>
              <a:rPr lang="el-GR" dirty="0" smtClean="0"/>
              <a:t> </a:t>
            </a:r>
            <a:r>
              <a:rPr lang="el-GR" dirty="0"/>
              <a:t>παραμύθια χωρίζονται σε κατηγορίες: </a:t>
            </a:r>
            <a:endParaRPr lang="el-GR" dirty="0" smtClean="0"/>
          </a:p>
          <a:p>
            <a:pPr marL="0" indent="0" algn="just">
              <a:buNone/>
            </a:pPr>
            <a:r>
              <a:rPr lang="el-GR" b="1" dirty="0" smtClean="0"/>
              <a:t>α</a:t>
            </a:r>
            <a:r>
              <a:rPr lang="el-GR" b="1" dirty="0"/>
              <a:t>) τα μαγικά ή εξωτικά παραμύθια </a:t>
            </a:r>
            <a:r>
              <a:rPr lang="el-GR" dirty="0" smtClean="0"/>
              <a:t>που είναι </a:t>
            </a:r>
            <a:r>
              <a:rPr lang="el-GR" dirty="0"/>
              <a:t>τα </a:t>
            </a:r>
            <a:r>
              <a:rPr lang="el-GR" dirty="0" smtClean="0"/>
              <a:t>κατ’ </a:t>
            </a:r>
            <a:r>
              <a:rPr lang="el-GR" dirty="0"/>
              <a:t>εξοχήν παραμύθια και αναφέρονται σε δράκους, γίγαντες, μάγισσες </a:t>
            </a:r>
            <a:r>
              <a:rPr lang="el-GR" dirty="0" err="1" smtClean="0"/>
              <a:t>κ.λ.π</a:t>
            </a:r>
            <a:r>
              <a:rPr lang="el-GR" dirty="0" smtClean="0"/>
              <a:t>., έχουν </a:t>
            </a:r>
            <a:r>
              <a:rPr lang="el-GR" dirty="0"/>
              <a:t>δηλαδή έντονο το μαγικό </a:t>
            </a:r>
            <a:r>
              <a:rPr lang="el-GR" dirty="0" smtClean="0"/>
              <a:t>στοιχείο</a:t>
            </a:r>
          </a:p>
          <a:p>
            <a:pPr marL="0" indent="0" algn="just">
              <a:buNone/>
            </a:pPr>
            <a:r>
              <a:rPr lang="el-GR" b="1" dirty="0" smtClean="0"/>
              <a:t> </a:t>
            </a:r>
            <a:r>
              <a:rPr lang="el-GR" b="1" dirty="0"/>
              <a:t>β) τα διηγηματικά ή κοσμικά παραμύθια </a:t>
            </a:r>
            <a:r>
              <a:rPr lang="el-GR" dirty="0" smtClean="0"/>
              <a:t>που κινούνται </a:t>
            </a:r>
            <a:r>
              <a:rPr lang="el-GR" dirty="0"/>
              <a:t>σε ανθρώπινες κοινωνίες και μοιάζουν με μυθιστορήματα από την </a:t>
            </a:r>
            <a:r>
              <a:rPr lang="el-GR" dirty="0" smtClean="0"/>
              <a:t>πραγματική ζωή</a:t>
            </a:r>
          </a:p>
          <a:p>
            <a:pPr marL="0" indent="0" algn="just">
              <a:buNone/>
            </a:pPr>
            <a:r>
              <a:rPr lang="el-GR" dirty="0" smtClean="0"/>
              <a:t> </a:t>
            </a:r>
            <a:r>
              <a:rPr lang="el-GR" b="1" dirty="0"/>
              <a:t>γ) τα θρησκευτικά ή </a:t>
            </a:r>
            <a:r>
              <a:rPr lang="el-GR" b="1" dirty="0" err="1"/>
              <a:t>συναξαρικά</a:t>
            </a:r>
            <a:r>
              <a:rPr lang="el-GR" b="1" dirty="0"/>
              <a:t> </a:t>
            </a:r>
            <a:r>
              <a:rPr lang="el-GR" dirty="0"/>
              <a:t>που εμπνέονται από τους βίους αγίων και </a:t>
            </a:r>
            <a:endParaRPr lang="el-GR" dirty="0" smtClean="0"/>
          </a:p>
          <a:p>
            <a:pPr marL="0" indent="0" algn="just">
              <a:buNone/>
            </a:pPr>
            <a:r>
              <a:rPr lang="el-GR" dirty="0" smtClean="0"/>
              <a:t> δ</a:t>
            </a:r>
            <a:r>
              <a:rPr lang="el-GR" dirty="0"/>
              <a:t>) </a:t>
            </a:r>
            <a:r>
              <a:rPr lang="el-GR" b="1" dirty="0" smtClean="0"/>
              <a:t>τα ευτράπελα </a:t>
            </a:r>
            <a:r>
              <a:rPr lang="el-GR" b="1" dirty="0"/>
              <a:t>ή σατιρικά </a:t>
            </a:r>
            <a:r>
              <a:rPr lang="el-GR" dirty="0"/>
              <a:t>που αναφέρονται σε παθήματα κουτών, ξεγελάσματα δράκων </a:t>
            </a:r>
            <a:r>
              <a:rPr lang="el-GR" dirty="0" smtClean="0"/>
              <a:t>και άλλα</a:t>
            </a:r>
            <a:r>
              <a:rPr lang="el-GR" dirty="0"/>
              <a:t>. </a:t>
            </a:r>
            <a:endParaRPr lang="el-GR" dirty="0" smtClean="0"/>
          </a:p>
          <a:p>
            <a:pPr algn="just"/>
            <a:r>
              <a:rPr lang="el-GR" dirty="0" smtClean="0"/>
              <a:t>Άλλες </a:t>
            </a:r>
            <a:r>
              <a:rPr lang="el-GR" dirty="0"/>
              <a:t>δύο κατηγορίες είναι τα </a:t>
            </a:r>
            <a:r>
              <a:rPr lang="el-GR" b="1" dirty="0"/>
              <a:t>λαϊκά</a:t>
            </a:r>
            <a:r>
              <a:rPr lang="el-GR" dirty="0"/>
              <a:t> των οποίων ο συγγραφέας είναι άγνωστος </a:t>
            </a:r>
            <a:r>
              <a:rPr lang="el-GR" dirty="0" smtClean="0"/>
              <a:t>και έχουν </a:t>
            </a:r>
            <a:r>
              <a:rPr lang="el-GR" dirty="0"/>
              <a:t>περάσει από στόμα σε στόμα και τα </a:t>
            </a:r>
            <a:r>
              <a:rPr lang="el-GR" b="1" dirty="0"/>
              <a:t>λογοτεχνικά</a:t>
            </a:r>
            <a:r>
              <a:rPr lang="el-GR" dirty="0"/>
              <a:t> που γράφονται από </a:t>
            </a:r>
            <a:r>
              <a:rPr lang="el-GR" dirty="0" smtClean="0"/>
              <a:t>επώνυμους συγγραφείς </a:t>
            </a:r>
            <a:r>
              <a:rPr lang="el-GR" dirty="0"/>
              <a:t>και παραμυθάδες. </a:t>
            </a:r>
          </a:p>
        </p:txBody>
      </p:sp>
    </p:spTree>
    <p:extLst>
      <p:ext uri="{BB962C8B-B14F-4D97-AF65-F5344CB8AC3E}">
        <p14:creationId xmlns:p14="http://schemas.microsoft.com/office/powerpoint/2010/main" val="273244061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28596" y="0"/>
            <a:ext cx="8229600" cy="1143000"/>
          </a:xfrm>
        </p:spPr>
        <p:txBody>
          <a:bodyPr>
            <a:normAutofit/>
          </a:bodyPr>
          <a:lstStyle/>
          <a:p>
            <a:pPr algn="ctr"/>
            <a:r>
              <a:rPr lang="el-GR" sz="4400" b="1" smtClean="0">
                <a:ln w="18000">
                  <a:solidFill>
                    <a:schemeClr val="accent3">
                      <a:lumMod val="50000"/>
                    </a:schemeClr>
                  </a:solidFill>
                  <a:prstDash val="solid"/>
                  <a:miter lim="800000"/>
                </a:ln>
                <a:solidFill>
                  <a:schemeClr val="bg1"/>
                </a:solidFill>
                <a:effectLst>
                  <a:outerShdw blurRad="25500" dist="23000" dir="7020000" algn="tl">
                    <a:srgbClr val="000000">
                      <a:alpha val="50000"/>
                    </a:srgbClr>
                  </a:outerShdw>
                </a:effectLst>
              </a:rPr>
              <a:t>Ηθικά διδάγματα</a:t>
            </a:r>
            <a:endParaRPr lang="el-GR" sz="4400" dirty="0"/>
          </a:p>
        </p:txBody>
      </p:sp>
      <p:sp>
        <p:nvSpPr>
          <p:cNvPr id="3" name="2 - Θέση περιεχομένου"/>
          <p:cNvSpPr>
            <a:spLocks noGrp="1"/>
          </p:cNvSpPr>
          <p:nvPr>
            <p:ph idx="1"/>
          </p:nvPr>
        </p:nvSpPr>
        <p:spPr>
          <a:xfrm>
            <a:off x="0" y="1428736"/>
            <a:ext cx="4929222" cy="3000396"/>
          </a:xfrm>
        </p:spPr>
        <p:txBody>
          <a:bodyPr>
            <a:normAutofit fontScale="92500" lnSpcReduction="10000"/>
          </a:bodyPr>
          <a:lstStyle/>
          <a:p>
            <a:pPr>
              <a:buNone/>
            </a:pPr>
            <a:r>
              <a:rPr lang="el-GR" sz="3000" dirty="0" smtClean="0"/>
              <a:t>   </a:t>
            </a:r>
            <a:r>
              <a:rPr lang="el-GR" dirty="0" smtClean="0"/>
              <a:t>Τα περισσότερα παραμύθια έχουν ηθικό δίδαγμα στο τέλος επιδρώντας στο υποσυνείδητο και αγγίζοντας τις ευαίσθητες πτυχές καθενός από εμάς, παραδείγματος χάρη η Κοκκινοσκουφίτσα...</a:t>
            </a:r>
          </a:p>
          <a:p>
            <a:pPr>
              <a:buNone/>
            </a:pPr>
            <a:r>
              <a:rPr lang="el-GR" dirty="0" smtClean="0"/>
              <a:t/>
            </a:r>
            <a:br>
              <a:rPr lang="el-GR" dirty="0" smtClean="0"/>
            </a:br>
            <a:endParaRPr lang="el-GR" dirty="0" smtClean="0"/>
          </a:p>
        </p:txBody>
      </p:sp>
      <p:pic>
        <p:nvPicPr>
          <p:cNvPr id="6146" name="Picture 2" descr="http://www.topontiki.gr/photos/kokkinoskoufitsa1405601045.jpg"/>
          <p:cNvPicPr>
            <a:picLocks noChangeAspect="1" noChangeArrowheads="1"/>
          </p:cNvPicPr>
          <p:nvPr/>
        </p:nvPicPr>
        <p:blipFill>
          <a:blip r:embed="rId2"/>
          <a:srcRect/>
          <a:stretch>
            <a:fillRect/>
          </a:stretch>
        </p:blipFill>
        <p:spPr bwMode="auto">
          <a:xfrm>
            <a:off x="5143504" y="1428736"/>
            <a:ext cx="3357586" cy="2428892"/>
          </a:xfrm>
          <a:prstGeom prst="rect">
            <a:avLst/>
          </a:prstGeom>
          <a:noFill/>
        </p:spPr>
      </p:pic>
      <p:sp>
        <p:nvSpPr>
          <p:cNvPr id="5" name="4 - Ορθογώνιο"/>
          <p:cNvSpPr/>
          <p:nvPr/>
        </p:nvSpPr>
        <p:spPr>
          <a:xfrm>
            <a:off x="500034" y="4286256"/>
            <a:ext cx="7786742" cy="2308324"/>
          </a:xfrm>
          <a:prstGeom prst="rect">
            <a:avLst/>
          </a:prstGeom>
        </p:spPr>
        <p:txBody>
          <a:bodyPr wrap="square">
            <a:spAutoFit/>
          </a:bodyPr>
          <a:lstStyle/>
          <a:p>
            <a:pPr algn="ctr"/>
            <a:r>
              <a:rPr lang="el-GR" sz="2400" dirty="0" smtClean="0"/>
              <a:t>Η Κοκκινοσκουφίτσα είναι ένα αθώο κοριτσάκι που στο σπίτι της γιαγιάς του το τρώει ο κακός ο λύκος, αφού πριν έχει φάει τη γιαγιά. Στη συνέχεια ο καλός κυνηγός σώζει και τις δύο, σκοτώνοντας τον λύκο. Η γοητεία αυτής της απλοϊκής εν πρώτοις ιστορίας, κρύβεται στους συμβολισμούς της και στα νοήματα πίσω από τις λέξεις</a:t>
            </a:r>
            <a:endParaRPr lang="el-GR" sz="2400" dirty="0"/>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1000" fill="hold"/>
                                        <p:tgtEl>
                                          <p:spTgt spid="2"/>
                                        </p:tgtEl>
                                        <p:attrNameLst>
                                          <p:attrName>ppt_y</p:attrName>
                                        </p:attrNameLst>
                                      </p:cBhvr>
                                      <p:tavLst>
                                        <p:tav tm="0">
                                          <p:val>
                                            <p:strVal val="#ppt_y"/>
                                          </p:val>
                                        </p:tav>
                                        <p:tav tm="100000">
                                          <p:val>
                                            <p:strVal val="#ppt_y"/>
                                          </p:val>
                                        </p:tav>
                                      </p:tavLst>
                                    </p:anim>
                                    <p:anim calcmode="lin" valueType="num">
                                      <p:cBhvr>
                                        <p:cTn id="9" dur="10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10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1000" tmFilter="0,0; .5, 1; 1, 1"/>
                                        <p:tgtEl>
                                          <p:spTgt spid="2"/>
                                        </p:tgtEl>
                                      </p:cBhvr>
                                    </p:animEffect>
                                  </p:childTnLst>
                                </p:cTn>
                              </p:par>
                            </p:childTnLst>
                          </p:cTn>
                        </p:par>
                        <p:par>
                          <p:cTn id="12" fill="hold">
                            <p:stCondLst>
                              <p:cond delay="2300"/>
                            </p:stCondLst>
                            <p:childTnLst>
                              <p:par>
                                <p:cTn id="13" presetID="55" presetClass="entr" presetSubtype="0" fill="hold" grpId="0"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 calcmode="lin" valueType="num">
                                      <p:cBhvr>
                                        <p:cTn id="15" dur="2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16" dur="2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17" dur="2000"/>
                                        <p:tgtEl>
                                          <p:spTgt spid="3">
                                            <p:txEl>
                                              <p:pRg st="0" end="0"/>
                                            </p:txEl>
                                          </p:spTgt>
                                        </p:tgtEl>
                                      </p:cBhvr>
                                    </p:animEffect>
                                  </p:childTnLst>
                                </p:cTn>
                              </p:par>
                            </p:childTnLst>
                          </p:cTn>
                        </p:par>
                        <p:par>
                          <p:cTn id="18" fill="hold">
                            <p:stCondLst>
                              <p:cond delay="4300"/>
                            </p:stCondLst>
                            <p:childTnLst>
                              <p:par>
                                <p:cTn id="19" presetID="20" presetClass="entr" presetSubtype="0" fill="hold" nodeType="afterEffect">
                                  <p:stCondLst>
                                    <p:cond delay="0"/>
                                  </p:stCondLst>
                                  <p:childTnLst>
                                    <p:set>
                                      <p:cBhvr>
                                        <p:cTn id="20" dur="1" fill="hold">
                                          <p:stCondLst>
                                            <p:cond delay="0"/>
                                          </p:stCondLst>
                                        </p:cTn>
                                        <p:tgtEl>
                                          <p:spTgt spid="6146"/>
                                        </p:tgtEl>
                                        <p:attrNameLst>
                                          <p:attrName>style.visibility</p:attrName>
                                        </p:attrNameLst>
                                      </p:cBhvr>
                                      <p:to>
                                        <p:strVal val="visible"/>
                                      </p:to>
                                    </p:set>
                                    <p:animEffect transition="in" filter="wedge">
                                      <p:cBhvr>
                                        <p:cTn id="21" dur="5000"/>
                                        <p:tgtEl>
                                          <p:spTgt spid="6146"/>
                                        </p:tgtEl>
                                      </p:cBhvr>
                                    </p:animEffect>
                                  </p:childTnLst>
                                </p:cTn>
                              </p:par>
                            </p:childTnLst>
                          </p:cTn>
                        </p:par>
                        <p:par>
                          <p:cTn id="22" fill="hold">
                            <p:stCondLst>
                              <p:cond delay="9300"/>
                            </p:stCondLst>
                            <p:childTnLst>
                              <p:par>
                                <p:cTn id="23" presetID="34" presetClass="entr" presetSubtype="0" fill="hold" grpId="0" nodeType="afterEffect">
                                  <p:stCondLst>
                                    <p:cond delay="0"/>
                                  </p:stCondLst>
                                  <p:childTnLst>
                                    <p:set>
                                      <p:cBhvr>
                                        <p:cTn id="24" dur="1" fill="hold">
                                          <p:stCondLst>
                                            <p:cond delay="0"/>
                                          </p:stCondLst>
                                        </p:cTn>
                                        <p:tgtEl>
                                          <p:spTgt spid="5"/>
                                        </p:tgtEl>
                                        <p:attrNameLst>
                                          <p:attrName>style.visibility</p:attrName>
                                        </p:attrNameLst>
                                      </p:cBhvr>
                                      <p:to>
                                        <p:strVal val="visible"/>
                                      </p:to>
                                    </p:set>
                                    <p:anim from="(-#ppt_w/2)" to="(#ppt_x)" calcmode="lin" valueType="num">
                                      <p:cBhvr>
                                        <p:cTn id="25" dur="1200" fill="hold">
                                          <p:stCondLst>
                                            <p:cond delay="0"/>
                                          </p:stCondLst>
                                        </p:cTn>
                                        <p:tgtEl>
                                          <p:spTgt spid="5"/>
                                        </p:tgtEl>
                                        <p:attrNameLst>
                                          <p:attrName>ppt_x</p:attrName>
                                        </p:attrNameLst>
                                      </p:cBhvr>
                                    </p:anim>
                                    <p:anim from="0" to="-1.0" calcmode="lin" valueType="num">
                                      <p:cBhvr>
                                        <p:cTn id="26" dur="400" decel="50000" autoRev="1" fill="hold">
                                          <p:stCondLst>
                                            <p:cond delay="1200"/>
                                          </p:stCondLst>
                                        </p:cTn>
                                        <p:tgtEl>
                                          <p:spTgt spid="5"/>
                                        </p:tgtEl>
                                        <p:attrNameLst>
                                          <p:attrName>xshear</p:attrName>
                                        </p:attrNameLst>
                                      </p:cBhvr>
                                    </p:anim>
                                    <p:animScale>
                                      <p:cBhvr>
                                        <p:cTn id="27" dur="400" decel="100000" autoRev="1" fill="hold">
                                          <p:stCondLst>
                                            <p:cond delay="1200"/>
                                          </p:stCondLst>
                                        </p:cTn>
                                        <p:tgtEl>
                                          <p:spTgt spid="5"/>
                                        </p:tgtEl>
                                      </p:cBhvr>
                                      <p:from x="100000" y="100000"/>
                                      <p:to x="80000" y="100000"/>
                                    </p:animScale>
                                    <p:anim by="(#ppt_h/3+#ppt_w*0.1)" calcmode="lin" valueType="num">
                                      <p:cBhvr additive="sum">
                                        <p:cTn id="28" dur="400" decel="100000" autoRev="1" fill="hold">
                                          <p:stCondLst>
                                            <p:cond delay="1200"/>
                                          </p:stCondLst>
                                        </p:cTn>
                                        <p:tgtEl>
                                          <p:spTgt spid="5"/>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P spid="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28596" y="214290"/>
            <a:ext cx="8229600" cy="1143000"/>
          </a:xfrm>
        </p:spPr>
        <p:txBody>
          <a:bodyPr>
            <a:noAutofit/>
          </a:bodyPr>
          <a:lstStyle/>
          <a:p>
            <a:r>
              <a:rPr lang="el-GR" sz="4000" b="1" dirty="0" smtClean="0">
                <a:ln w="18000">
                  <a:solidFill>
                    <a:schemeClr val="accent3">
                      <a:lumMod val="50000"/>
                    </a:schemeClr>
                  </a:solidFill>
                  <a:prstDash val="solid"/>
                  <a:miter lim="800000"/>
                </a:ln>
                <a:solidFill>
                  <a:schemeClr val="bg1"/>
                </a:solidFill>
                <a:effectLst>
                  <a:outerShdw blurRad="25500" dist="23000" dir="7020000" algn="tl">
                    <a:srgbClr val="000000">
                      <a:alpha val="50000"/>
                    </a:srgbClr>
                  </a:outerShdw>
                </a:effectLst>
              </a:rPr>
              <a:t>Πως συμβάλουν τα παραμύθια στον ψυχισμό των παιδιών;</a:t>
            </a:r>
            <a:endParaRPr lang="el-GR" sz="4000" dirty="0"/>
          </a:p>
        </p:txBody>
      </p:sp>
      <p:sp>
        <p:nvSpPr>
          <p:cNvPr id="3" name="2 - Θέση περιεχομένου"/>
          <p:cNvSpPr>
            <a:spLocks noGrp="1"/>
          </p:cNvSpPr>
          <p:nvPr>
            <p:ph idx="1"/>
          </p:nvPr>
        </p:nvSpPr>
        <p:spPr>
          <a:xfrm>
            <a:off x="214282" y="1643050"/>
            <a:ext cx="8643998" cy="6072230"/>
          </a:xfrm>
        </p:spPr>
        <p:txBody>
          <a:bodyPr>
            <a:noAutofit/>
          </a:bodyPr>
          <a:lstStyle/>
          <a:p>
            <a:pPr>
              <a:buNone/>
            </a:pPr>
            <a:r>
              <a:rPr lang="el-GR" sz="2400" dirty="0" smtClean="0"/>
              <a:t>    </a:t>
            </a:r>
            <a:r>
              <a:rPr lang="el-GR" sz="2200" dirty="0" smtClean="0"/>
              <a:t>Τα Παραμύθια παίζουν σημαντικό ρόλο στο ψυχισμό των παιδιών και στην καλλιέργεια του ψυχισμού τους γιατί περιέχουν στοιχεία και χαρακτήρες με τα οποία το παιδί ταυτίζεται και το βοηθούν να εκφράσει και να διαχειριστεί ασυνείδητα κομμάτια του ψυχισμού του. </a:t>
            </a:r>
          </a:p>
          <a:p>
            <a:pPr>
              <a:buNone/>
            </a:pPr>
            <a:r>
              <a:rPr lang="el-GR" sz="2200" dirty="0" smtClean="0"/>
              <a:t>    Το παιδί μπορεί να ταυτίσει χαρακτήρες του παραμυθιού με πρόσωπα της καθημερινότητας του ή να ταυτιστεί το ίδιο για να εκφράσει τα συναισθήματα του. Επί προσθέτως χάρη στην ταύτιση του παραμυθιού με την καθημερινότητα, το παιδί μπορεί να πολεμήσει το ‘“τέρας” της καθημερινότητας βασιζόμενο στο ‘’τέρας’’ του παραμυθιού. Επίσης πολλά παιδιά που έχουν λεκτικές ή εκφραστικές δυσκολίες χρησιμοποιούν την φαντασία τους για την επίλυση του προβλήματος που τους διακατέχει.</a:t>
            </a:r>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ppt_x</p:attrName>
                                        </p:attrNameLst>
                                      </p:cBhvr>
                                      <p:tavLst>
                                        <p:tav tm="0">
                                          <p:val>
                                            <p:strVal val="#ppt_x-.2"/>
                                          </p:val>
                                        </p:tav>
                                        <p:tav tm="100000">
                                          <p:val>
                                            <p:strVal val="#ppt_x"/>
                                          </p:val>
                                        </p:tav>
                                      </p:tavLst>
                                    </p:anim>
                                    <p:anim calcmode="lin" valueType="num">
                                      <p:cBhvr>
                                        <p:cTn id="8" dur="1000" fill="hold"/>
                                        <p:tgtEl>
                                          <p:spTgt spid="2"/>
                                        </p:tgtEl>
                                        <p:attrNameLst>
                                          <p:attrName>ppt_y</p:attrName>
                                        </p:attrNameLst>
                                      </p:cBhvr>
                                      <p:tavLst>
                                        <p:tav tm="0">
                                          <p:val>
                                            <p:strVal val="#ppt_y"/>
                                          </p:val>
                                        </p:tav>
                                        <p:tav tm="100000">
                                          <p:val>
                                            <p:strVal val="#ppt_y"/>
                                          </p:val>
                                        </p:tav>
                                      </p:tavLst>
                                    </p:anim>
                                    <p:animEffect transition="in" filter="wipe(right)" prLst="gradientSize: 0.1">
                                      <p:cBhvr>
                                        <p:cTn id="9" dur="1000"/>
                                        <p:tgtEl>
                                          <p:spTgt spid="2"/>
                                        </p:tgtEl>
                                      </p:cBhvr>
                                    </p:animEffect>
                                  </p:childTnLst>
                                </p:cTn>
                              </p:par>
                            </p:childTnLst>
                          </p:cTn>
                        </p:par>
                        <p:par>
                          <p:cTn id="10" fill="hold">
                            <p:stCondLst>
                              <p:cond delay="1000"/>
                            </p:stCondLst>
                            <p:childTnLst>
                              <p:par>
                                <p:cTn id="11" presetID="58" presetClass="entr" presetSubtype="0" accel="100000" fill="hold" grpId="0" nodeType="after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p:cTn id="13" dur="1000" fill="hold"/>
                                        <p:tgtEl>
                                          <p:spTgt spid="3">
                                            <p:txEl>
                                              <p:pRg st="0" end="0"/>
                                            </p:txEl>
                                          </p:spTgt>
                                        </p:tgtEl>
                                        <p:attrNameLst>
                                          <p:attrName>ppt_w</p:attrName>
                                        </p:attrNameLst>
                                      </p:cBhvr>
                                      <p:tavLst>
                                        <p:tav tm="0">
                                          <p:val>
                                            <p:strVal val="#ppt_w*2.5"/>
                                          </p:val>
                                        </p:tav>
                                        <p:tav tm="100000">
                                          <p:val>
                                            <p:strVal val="#ppt_w"/>
                                          </p:val>
                                        </p:tav>
                                      </p:tavLst>
                                    </p:anim>
                                    <p:anim calcmode="lin" valueType="num">
                                      <p:cBhvr>
                                        <p:cTn id="14" dur="1000" fill="hold"/>
                                        <p:tgtEl>
                                          <p:spTgt spid="3">
                                            <p:txEl>
                                              <p:pRg st="0" end="0"/>
                                            </p:txEl>
                                          </p:spTgt>
                                        </p:tgtEl>
                                        <p:attrNameLst>
                                          <p:attrName>ppt_h</p:attrName>
                                        </p:attrNameLst>
                                      </p:cBhvr>
                                      <p:tavLst>
                                        <p:tav tm="0">
                                          <p:val>
                                            <p:strVal val="#ppt_h*0.01"/>
                                          </p:val>
                                        </p:tav>
                                        <p:tav tm="100000">
                                          <p:val>
                                            <p:strVal val="#ppt_h"/>
                                          </p:val>
                                        </p:tav>
                                      </p:tavLst>
                                    </p:anim>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h+1"/>
                                          </p:val>
                                        </p:tav>
                                        <p:tav tm="100000">
                                          <p:val>
                                            <p:strVal val="#ppt_y"/>
                                          </p:val>
                                        </p:tav>
                                      </p:tavLst>
                                    </p:anim>
                                    <p:animEffect transition="in" filter="fade">
                                      <p:cBhvr>
                                        <p:cTn id="17" dur="1000"/>
                                        <p:tgtEl>
                                          <p:spTgt spid="3">
                                            <p:txEl>
                                              <p:pRg st="0" end="0"/>
                                            </p:txEl>
                                          </p:spTgt>
                                        </p:tgtEl>
                                      </p:cBhvr>
                                    </p:animEffect>
                                  </p:childTnLst>
                                </p:cTn>
                              </p:par>
                            </p:childTnLst>
                          </p:cTn>
                        </p:par>
                        <p:par>
                          <p:cTn id="18" fill="hold">
                            <p:stCondLst>
                              <p:cond delay="2000"/>
                            </p:stCondLst>
                            <p:childTnLst>
                              <p:par>
                                <p:cTn id="19" presetID="58" presetClass="entr" presetSubtype="0" accel="100000" fill="hold" grpId="0" nodeType="after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 calcmode="lin" valueType="num">
                                      <p:cBhvr>
                                        <p:cTn id="21" dur="1000" fill="hold"/>
                                        <p:tgtEl>
                                          <p:spTgt spid="3">
                                            <p:txEl>
                                              <p:pRg st="1" end="1"/>
                                            </p:txEl>
                                          </p:spTgt>
                                        </p:tgtEl>
                                        <p:attrNameLst>
                                          <p:attrName>ppt_w</p:attrName>
                                        </p:attrNameLst>
                                      </p:cBhvr>
                                      <p:tavLst>
                                        <p:tav tm="0">
                                          <p:val>
                                            <p:strVal val="#ppt_w*2.5"/>
                                          </p:val>
                                        </p:tav>
                                        <p:tav tm="100000">
                                          <p:val>
                                            <p:strVal val="#ppt_w"/>
                                          </p:val>
                                        </p:tav>
                                      </p:tavLst>
                                    </p:anim>
                                    <p:anim calcmode="lin" valueType="num">
                                      <p:cBhvr>
                                        <p:cTn id="22" dur="1000" fill="hold"/>
                                        <p:tgtEl>
                                          <p:spTgt spid="3">
                                            <p:txEl>
                                              <p:pRg st="1" end="1"/>
                                            </p:txEl>
                                          </p:spTgt>
                                        </p:tgtEl>
                                        <p:attrNameLst>
                                          <p:attrName>ppt_h</p:attrName>
                                        </p:attrNameLst>
                                      </p:cBhvr>
                                      <p:tavLst>
                                        <p:tav tm="0">
                                          <p:val>
                                            <p:strVal val="#ppt_h*0.01"/>
                                          </p:val>
                                        </p:tav>
                                        <p:tav tm="100000">
                                          <p:val>
                                            <p:strVal val="#ppt_h"/>
                                          </p:val>
                                        </p:tav>
                                      </p:tavLst>
                                    </p:anim>
                                    <p:anim calcmode="lin" valueType="num">
                                      <p:cBhvr>
                                        <p:cTn id="2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1" end="1"/>
                                            </p:txEl>
                                          </p:spTgt>
                                        </p:tgtEl>
                                        <p:attrNameLst>
                                          <p:attrName>ppt_y</p:attrName>
                                        </p:attrNameLst>
                                      </p:cBhvr>
                                      <p:tavLst>
                                        <p:tav tm="0">
                                          <p:val>
                                            <p:strVal val="#ppt_h+1"/>
                                          </p:val>
                                        </p:tav>
                                        <p:tav tm="100000">
                                          <p:val>
                                            <p:strVal val="#ppt_y"/>
                                          </p:val>
                                        </p:tav>
                                      </p:tavLst>
                                    </p:anim>
                                    <p:animEffect transition="in" filter="fade">
                                      <p:cBhvr>
                                        <p:cTn id="25" dur="1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704088"/>
            <a:ext cx="8229600" cy="852704"/>
          </a:xfrm>
        </p:spPr>
        <p:txBody>
          <a:bodyPr>
            <a:normAutofit/>
          </a:bodyPr>
          <a:lstStyle/>
          <a:p>
            <a:pPr algn="ctr"/>
            <a:r>
              <a:rPr lang="el-GR" sz="4400" b="1" dirty="0"/>
              <a:t>Οι Έλληνες παραμυθάδες</a:t>
            </a:r>
          </a:p>
        </p:txBody>
      </p:sp>
      <p:sp>
        <p:nvSpPr>
          <p:cNvPr id="3" name="Θέση περιεχομένου 2"/>
          <p:cNvSpPr>
            <a:spLocks noGrp="1"/>
          </p:cNvSpPr>
          <p:nvPr>
            <p:ph idx="1"/>
          </p:nvPr>
        </p:nvSpPr>
        <p:spPr/>
        <p:txBody>
          <a:bodyPr>
            <a:normAutofit fontScale="85000" lnSpcReduction="10000"/>
          </a:bodyPr>
          <a:lstStyle/>
          <a:p>
            <a:pPr algn="just"/>
            <a:r>
              <a:rPr lang="el-GR" dirty="0" smtClean="0"/>
              <a:t>    </a:t>
            </a:r>
            <a:r>
              <a:rPr lang="el-GR" dirty="0" err="1" smtClean="0"/>
              <a:t>Tα</a:t>
            </a:r>
            <a:r>
              <a:rPr lang="el-GR" dirty="0" smtClean="0"/>
              <a:t> </a:t>
            </a:r>
            <a:r>
              <a:rPr lang="el-GR" dirty="0"/>
              <a:t>παραμύθια γεννιούνται σε ένα συγκεκριμένο περιβάλλον </a:t>
            </a:r>
            <a:r>
              <a:rPr lang="el-GR" dirty="0" smtClean="0"/>
              <a:t>που διαμορφώνεται </a:t>
            </a:r>
            <a:r>
              <a:rPr lang="el-GR" dirty="0"/>
              <a:t>από </a:t>
            </a:r>
            <a:r>
              <a:rPr lang="el-GR" b="1" i="1" dirty="0"/>
              <a:t>τον παραμυθά</a:t>
            </a:r>
            <a:r>
              <a:rPr lang="el-GR" dirty="0"/>
              <a:t>, από </a:t>
            </a:r>
            <a:r>
              <a:rPr lang="el-GR" b="1" i="1" dirty="0"/>
              <a:t>το ακροατήριό</a:t>
            </a:r>
            <a:r>
              <a:rPr lang="el-GR" dirty="0"/>
              <a:t> του και από </a:t>
            </a:r>
            <a:r>
              <a:rPr lang="el-GR" b="1" i="1" dirty="0"/>
              <a:t>το χώρο</a:t>
            </a:r>
            <a:r>
              <a:rPr lang="el-GR" dirty="0"/>
              <a:t>. </a:t>
            </a:r>
            <a:endParaRPr lang="el-GR" dirty="0" smtClean="0"/>
          </a:p>
          <a:p>
            <a:pPr algn="just"/>
            <a:r>
              <a:rPr lang="el-GR" dirty="0" smtClean="0"/>
              <a:t>   </a:t>
            </a:r>
            <a:r>
              <a:rPr lang="el-GR" dirty="0" err="1" smtClean="0"/>
              <a:t>Tο</a:t>
            </a:r>
            <a:r>
              <a:rPr lang="el-GR" dirty="0" smtClean="0"/>
              <a:t> </a:t>
            </a:r>
            <a:r>
              <a:rPr lang="el-GR" dirty="0"/>
              <a:t>κλειδί </a:t>
            </a:r>
            <a:r>
              <a:rPr lang="el-GR" dirty="0" err="1"/>
              <a:t>σ’αυτή</a:t>
            </a:r>
            <a:r>
              <a:rPr lang="el-GR" dirty="0"/>
              <a:t> την αμφίδρομη σχέση που αναπτύσσεται ανάμεσα στα τρία αυτά στοιχεία είναι </a:t>
            </a:r>
            <a:r>
              <a:rPr lang="el-GR" dirty="0" smtClean="0"/>
              <a:t>οι ανάγκες </a:t>
            </a:r>
            <a:r>
              <a:rPr lang="el-GR" dirty="0"/>
              <a:t>του ακροατηρίου στις οποίες κάθε φορά θα πρέπει ο παραμυθάς να προσαρμόζει </a:t>
            </a:r>
            <a:r>
              <a:rPr lang="el-GR" dirty="0" smtClean="0"/>
              <a:t>τις αφηγήσεις </a:t>
            </a:r>
            <a:r>
              <a:rPr lang="el-GR" dirty="0"/>
              <a:t>του. </a:t>
            </a:r>
            <a:r>
              <a:rPr lang="el-GR" dirty="0" err="1"/>
              <a:t>Ό,τι</a:t>
            </a:r>
            <a:r>
              <a:rPr lang="el-GR" dirty="0"/>
              <a:t> καθιερώνεται ως παράδοση είναι μονάχα αυτό που άρεσε </a:t>
            </a:r>
            <a:r>
              <a:rPr lang="el-GR" dirty="0" smtClean="0"/>
              <a:t>στην ευρύτερη </a:t>
            </a:r>
            <a:r>
              <a:rPr lang="el-GR" dirty="0"/>
              <a:t>κοινότητα. </a:t>
            </a:r>
            <a:endParaRPr lang="el-GR" dirty="0" smtClean="0"/>
          </a:p>
          <a:p>
            <a:pPr algn="just"/>
            <a:r>
              <a:rPr lang="el-GR" b="1" dirty="0" smtClean="0"/>
              <a:t>O </a:t>
            </a:r>
            <a:r>
              <a:rPr lang="el-GR" b="1" dirty="0"/>
              <a:t>παραμυθάς </a:t>
            </a:r>
            <a:r>
              <a:rPr lang="el-GR" dirty="0"/>
              <a:t>μέσα από την εμπειρία που έχει αποκτήσει από </a:t>
            </a:r>
            <a:r>
              <a:rPr lang="el-GR" dirty="0" smtClean="0"/>
              <a:t>την προφορική </a:t>
            </a:r>
            <a:r>
              <a:rPr lang="el-GR" dirty="0"/>
              <a:t>παράδοση, καθώς συνήθως αφηγείται κάθε είδους ιστορίες, </a:t>
            </a:r>
            <a:r>
              <a:rPr lang="el-GR" dirty="0" smtClean="0"/>
              <a:t>αναπτύσσει ιδιαίτερες </a:t>
            </a:r>
            <a:r>
              <a:rPr lang="el-GR" dirty="0"/>
              <a:t>ικανότητες: καλό μνημονικό και συνθετική ικανότητα ώστε να περικόπτει </a:t>
            </a:r>
            <a:r>
              <a:rPr lang="el-GR" dirty="0" smtClean="0"/>
              <a:t>μοτίβα από </a:t>
            </a:r>
            <a:r>
              <a:rPr lang="el-GR" dirty="0"/>
              <a:t>τα παραμύθια, να προσθέτει άλλα ή να επιμηκύνει τις </a:t>
            </a:r>
            <a:r>
              <a:rPr lang="el-GR" dirty="0" smtClean="0"/>
              <a:t>ιστορίες.</a:t>
            </a:r>
            <a:endParaRPr lang="el-GR" dirty="0"/>
          </a:p>
        </p:txBody>
      </p:sp>
    </p:spTree>
    <p:extLst>
      <p:ext uri="{BB962C8B-B14F-4D97-AF65-F5344CB8AC3E}">
        <p14:creationId xmlns:p14="http://schemas.microsoft.com/office/powerpoint/2010/main" val="290080910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Ροή">
  <a:themeElements>
    <a:clrScheme name="Ροή">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Ροή">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Ροή">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331</TotalTime>
  <Words>897</Words>
  <Application>Microsoft Office PowerPoint</Application>
  <PresentationFormat>Προβολή στην οθόνη (4:3)</PresentationFormat>
  <Paragraphs>80</Paragraphs>
  <Slides>12</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12</vt:i4>
      </vt:variant>
    </vt:vector>
  </HeadingPairs>
  <TitlesOfParts>
    <vt:vector size="13" baseType="lpstr">
      <vt:lpstr>Ροή</vt:lpstr>
      <vt:lpstr>Παρουσίαση του PowerPoint</vt:lpstr>
      <vt:lpstr>Περιεχόμενα</vt:lpstr>
      <vt:lpstr>Τι είναι το παραμύθι? </vt:lpstr>
      <vt:lpstr>Ποια είναι η δομή του παραμυθιού; </vt:lpstr>
      <vt:lpstr>Χαρακτηριστικά των παραμυθιών</vt:lpstr>
      <vt:lpstr>Eίδη των παραμυθιών</vt:lpstr>
      <vt:lpstr>Ηθικά διδάγματα</vt:lpstr>
      <vt:lpstr>Πως συμβάλουν τα παραμύθια στον ψυχισμό των παιδιών;</vt:lpstr>
      <vt:lpstr>Οι Έλληνες παραμυθάδες</vt:lpstr>
      <vt:lpstr>Σύγχρονοι Έλληνες συγγραφείς παραμυθιών </vt:lpstr>
      <vt:lpstr>Παρουσίαση του PowerPoint</vt:lpstr>
      <vt:lpstr>ΤΕΛΟΣ</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Από την Χιονάτη…</dc:title>
  <dc:creator>Administrator</dc:creator>
  <cp:lastModifiedBy>Maria Alexopoulou</cp:lastModifiedBy>
  <cp:revision>44</cp:revision>
  <dcterms:created xsi:type="dcterms:W3CDTF">2014-12-17T10:16:37Z</dcterms:created>
  <dcterms:modified xsi:type="dcterms:W3CDTF">2015-02-10T17:21:49Z</dcterms:modified>
</cp:coreProperties>
</file>