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user05\&#932;&#945;%20&#941;&#947;&#947;&#961;&#945;&#966;&#940;%20&#956;&#959;&#965;\&#922;&#945;&#955;&#940;%20&#935;&#961;&#953;&#963;&#964;&#959;&#973;&#947;&#949;&#957;&#957;&#94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user05\&#932;&#945;%20&#941;&#947;&#947;&#961;&#945;&#966;&#940;%20&#956;&#959;&#965;\&#922;&#945;&#955;&#940;%20&#935;&#961;&#953;&#963;&#964;&#959;&#973;&#947;&#949;&#957;&#957;&#94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user05\&#932;&#945;%20&#941;&#947;&#947;&#961;&#945;&#966;&#940;%20&#956;&#959;&#965;\&#922;&#945;&#955;&#940;%20&#935;&#961;&#953;&#963;&#964;&#959;&#973;&#947;&#949;&#957;&#957;&#945;.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user05\&#932;&#945;%20&#941;&#947;&#947;&#961;&#945;&#966;&#940;%20&#956;&#959;&#965;\&#922;&#945;&#955;&#940;%20&#935;&#961;&#953;&#963;&#964;&#959;&#973;&#947;&#949;&#957;&#957;&#94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a:t>Καταλαβαίνετε την ώρα που μιλάτε αν χρησιμοποιείτε εκφράσεις της Αργκό;</a:t>
            </a:r>
          </a:p>
        </c:rich>
      </c:tx>
      <c:layout>
        <c:manualLayout>
          <c:xMode val="edge"/>
          <c:yMode val="edge"/>
          <c:x val="0.18368621496185453"/>
          <c:y val="2.7777916649307798E-2"/>
        </c:manualLayout>
      </c:layout>
    </c:title>
    <c:view3D>
      <c:rAngAx val="1"/>
    </c:view3D>
    <c:plotArea>
      <c:layout/>
      <c:bar3DChart>
        <c:barDir val="col"/>
        <c:grouping val="clustered"/>
        <c:ser>
          <c:idx val="0"/>
          <c:order val="0"/>
          <c:cat>
            <c:strRef>
              <c:f>Φύλλο1!$A$2:$A$5</c:f>
              <c:strCache>
                <c:ptCount val="4"/>
                <c:pt idx="0">
                  <c:v>Συχνά </c:v>
                </c:pt>
                <c:pt idx="1">
                  <c:v>Σπάνια</c:v>
                </c:pt>
                <c:pt idx="2">
                  <c:v>Καθόλου</c:v>
                </c:pt>
                <c:pt idx="3">
                  <c:v>Δεν γνωρίζω</c:v>
                </c:pt>
              </c:strCache>
            </c:strRef>
          </c:cat>
          <c:val>
            <c:numRef>
              <c:f>Φύλλο1!$B$2:$B$5</c:f>
              <c:numCache>
                <c:formatCode>0%</c:formatCode>
                <c:ptCount val="4"/>
                <c:pt idx="0">
                  <c:v>0.64000000000000035</c:v>
                </c:pt>
                <c:pt idx="1">
                  <c:v>0.27</c:v>
                </c:pt>
                <c:pt idx="2">
                  <c:v>9.0000000000000052E-2</c:v>
                </c:pt>
                <c:pt idx="3">
                  <c:v>0</c:v>
                </c:pt>
              </c:numCache>
            </c:numRef>
          </c:val>
        </c:ser>
        <c:shape val="box"/>
        <c:axId val="55889280"/>
        <c:axId val="57808000"/>
        <c:axId val="0"/>
      </c:bar3DChart>
      <c:catAx>
        <c:axId val="55889280"/>
        <c:scaling>
          <c:orientation val="minMax"/>
        </c:scaling>
        <c:axPos val="b"/>
        <c:majorTickMark val="none"/>
        <c:tickLblPos val="nextTo"/>
        <c:crossAx val="57808000"/>
        <c:crosses val="autoZero"/>
        <c:auto val="1"/>
        <c:lblAlgn val="ctr"/>
        <c:lblOffset val="100"/>
      </c:catAx>
      <c:valAx>
        <c:axId val="57808000"/>
        <c:scaling>
          <c:orientation val="minMax"/>
        </c:scaling>
        <c:axPos val="l"/>
        <c:majorGridlines/>
        <c:numFmt formatCode="0%" sourceLinked="1"/>
        <c:majorTickMark val="none"/>
        <c:tickLblPos val="nextTo"/>
        <c:crossAx val="55889280"/>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a:t>Πιστεύετε ότι η ελληνική γλώσσα έχει επηρεαστεί από την Αργκό και αν ναι θετικά ή αρνητικά;</a:t>
            </a:r>
          </a:p>
        </c:rich>
      </c:tx>
      <c:layout>
        <c:manualLayout>
          <c:xMode val="edge"/>
          <c:yMode val="edge"/>
          <c:x val="0.122283950617284"/>
          <c:y val="1.474315353849572E-2"/>
        </c:manualLayout>
      </c:layout>
    </c:title>
    <c:view3D>
      <c:rAngAx val="1"/>
    </c:view3D>
    <c:plotArea>
      <c:layout/>
      <c:bar3DChart>
        <c:barDir val="col"/>
        <c:grouping val="clustered"/>
        <c:ser>
          <c:idx val="0"/>
          <c:order val="0"/>
          <c:cat>
            <c:strRef>
              <c:f>Φύλλο1!$A$9:$A$12</c:f>
              <c:strCache>
                <c:ptCount val="4"/>
                <c:pt idx="0">
                  <c:v>Ναι</c:v>
                </c:pt>
                <c:pt idx="1">
                  <c:v>Όχι</c:v>
                </c:pt>
                <c:pt idx="2">
                  <c:v>Θετικά</c:v>
                </c:pt>
                <c:pt idx="3">
                  <c:v>Αρνητικά</c:v>
                </c:pt>
              </c:strCache>
            </c:strRef>
          </c:cat>
          <c:val>
            <c:numRef>
              <c:f>Φύλλο1!$B$9:$B$12</c:f>
              <c:numCache>
                <c:formatCode>0%</c:formatCode>
                <c:ptCount val="4"/>
                <c:pt idx="0">
                  <c:v>0.91</c:v>
                </c:pt>
                <c:pt idx="1">
                  <c:v>9.0000000000000024E-2</c:v>
                </c:pt>
                <c:pt idx="2">
                  <c:v>0.17</c:v>
                </c:pt>
                <c:pt idx="3">
                  <c:v>0.83000000000000029</c:v>
                </c:pt>
              </c:numCache>
            </c:numRef>
          </c:val>
        </c:ser>
        <c:shape val="box"/>
        <c:axId val="55949184"/>
        <c:axId val="55950720"/>
        <c:axId val="0"/>
      </c:bar3DChart>
      <c:catAx>
        <c:axId val="55949184"/>
        <c:scaling>
          <c:orientation val="minMax"/>
        </c:scaling>
        <c:axPos val="b"/>
        <c:majorTickMark val="none"/>
        <c:tickLblPos val="nextTo"/>
        <c:crossAx val="55950720"/>
        <c:crosses val="autoZero"/>
        <c:auto val="1"/>
        <c:lblAlgn val="ctr"/>
        <c:lblOffset val="100"/>
      </c:catAx>
      <c:valAx>
        <c:axId val="55950720"/>
        <c:scaling>
          <c:orientation val="minMax"/>
        </c:scaling>
        <c:axPos val="l"/>
        <c:majorGridlines/>
        <c:numFmt formatCode="0%" sourceLinked="1"/>
        <c:majorTickMark val="none"/>
        <c:tickLblPos val="nextTo"/>
        <c:crossAx val="55949184"/>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pPr>
            <a:r>
              <a:rPr lang="el-GR"/>
              <a:t>Διακρίνετε δυσκολία στην επικοινωνία μεταξύ:</a:t>
            </a:r>
          </a:p>
        </c:rich>
      </c:tx>
      <c:layout/>
    </c:title>
    <c:view3D>
      <c:rAngAx val="1"/>
    </c:view3D>
    <c:plotArea>
      <c:layout/>
      <c:bar3DChart>
        <c:barDir val="col"/>
        <c:grouping val="clustered"/>
        <c:ser>
          <c:idx val="0"/>
          <c:order val="0"/>
          <c:cat>
            <c:strRef>
              <c:f>Φύλλο1!$A$16:$A$19</c:f>
              <c:strCache>
                <c:ptCount val="4"/>
                <c:pt idx="0">
                  <c:v>Ενηλίκων και εφήβων </c:v>
                </c:pt>
                <c:pt idx="1">
                  <c:v>Ενηλίκων  </c:v>
                </c:pt>
                <c:pt idx="2">
                  <c:v>Και τα δύο </c:v>
                </c:pt>
                <c:pt idx="3">
                  <c:v>Πουθενά</c:v>
                </c:pt>
              </c:strCache>
            </c:strRef>
          </c:cat>
          <c:val>
            <c:numRef>
              <c:f>Φύλλο1!$B$16:$B$19</c:f>
              <c:numCache>
                <c:formatCode>0%</c:formatCode>
                <c:ptCount val="4"/>
                <c:pt idx="0">
                  <c:v>0.70000000000000029</c:v>
                </c:pt>
                <c:pt idx="1">
                  <c:v>0</c:v>
                </c:pt>
                <c:pt idx="2">
                  <c:v>0.22</c:v>
                </c:pt>
                <c:pt idx="3">
                  <c:v>9.0000000000000024E-2</c:v>
                </c:pt>
              </c:numCache>
            </c:numRef>
          </c:val>
        </c:ser>
        <c:shape val="box"/>
        <c:axId val="35000320"/>
        <c:axId val="35001856"/>
        <c:axId val="0"/>
      </c:bar3DChart>
      <c:catAx>
        <c:axId val="35000320"/>
        <c:scaling>
          <c:orientation val="minMax"/>
        </c:scaling>
        <c:axPos val="b"/>
        <c:majorTickMark val="none"/>
        <c:tickLblPos val="nextTo"/>
        <c:crossAx val="35001856"/>
        <c:crosses val="autoZero"/>
        <c:auto val="1"/>
        <c:lblAlgn val="ctr"/>
        <c:lblOffset val="100"/>
      </c:catAx>
      <c:valAx>
        <c:axId val="35001856"/>
        <c:scaling>
          <c:orientation val="minMax"/>
        </c:scaling>
        <c:axPos val="l"/>
        <c:majorGridlines/>
        <c:numFmt formatCode="0%" sourceLinked="1"/>
        <c:majorTickMark val="none"/>
        <c:tickLblPos val="nextTo"/>
        <c:crossAx val="35000320"/>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l-GR"/>
  <c:chart>
    <c:title>
      <c:tx>
        <c:rich>
          <a:bodyPr/>
          <a:lstStyle/>
          <a:p>
            <a:pPr>
              <a:defRPr/>
            </a:pPr>
            <a:r>
              <a:rPr lang="el-GR"/>
              <a:t>Ακούτε γύρω σας να χρησιμοποιούνται εκφράσεις της Αργκό;</a:t>
            </a:r>
          </a:p>
        </c:rich>
      </c:tx>
      <c:layout/>
    </c:title>
    <c:view3D>
      <c:rAngAx val="1"/>
    </c:view3D>
    <c:plotArea>
      <c:layout/>
      <c:bar3DChart>
        <c:barDir val="col"/>
        <c:grouping val="clustered"/>
        <c:ser>
          <c:idx val="0"/>
          <c:order val="0"/>
          <c:cat>
            <c:strRef>
              <c:f>Φύλλο1!$A$23:$A$26</c:f>
              <c:strCache>
                <c:ptCount val="4"/>
                <c:pt idx="0">
                  <c:v>Συχνά</c:v>
                </c:pt>
                <c:pt idx="1">
                  <c:v>Σπάνια</c:v>
                </c:pt>
                <c:pt idx="2">
                  <c:v>Καθόλου </c:v>
                </c:pt>
                <c:pt idx="3">
                  <c:v>Δεν γνωρίζω</c:v>
                </c:pt>
              </c:strCache>
            </c:strRef>
          </c:cat>
          <c:val>
            <c:numRef>
              <c:f>Φύλλο1!$B$23:$B$26</c:f>
              <c:numCache>
                <c:formatCode>0%</c:formatCode>
                <c:ptCount val="4"/>
                <c:pt idx="0">
                  <c:v>0.86000000000000032</c:v>
                </c:pt>
                <c:pt idx="1">
                  <c:v>0.14000000000000001</c:v>
                </c:pt>
                <c:pt idx="2">
                  <c:v>0</c:v>
                </c:pt>
                <c:pt idx="3">
                  <c:v>0</c:v>
                </c:pt>
              </c:numCache>
            </c:numRef>
          </c:val>
        </c:ser>
        <c:shape val="box"/>
        <c:axId val="35035008"/>
        <c:axId val="35036544"/>
        <c:axId val="0"/>
      </c:bar3DChart>
      <c:catAx>
        <c:axId val="35035008"/>
        <c:scaling>
          <c:orientation val="minMax"/>
        </c:scaling>
        <c:axPos val="b"/>
        <c:majorTickMark val="none"/>
        <c:tickLblPos val="nextTo"/>
        <c:crossAx val="35036544"/>
        <c:crosses val="autoZero"/>
        <c:auto val="1"/>
        <c:lblAlgn val="ctr"/>
        <c:lblOffset val="100"/>
      </c:catAx>
      <c:valAx>
        <c:axId val="35036544"/>
        <c:scaling>
          <c:orientation val="minMax"/>
        </c:scaling>
        <c:axPos val="l"/>
        <c:majorGridlines/>
        <c:numFmt formatCode="0%" sourceLinked="1"/>
        <c:majorTickMark val="none"/>
        <c:tickLblPos val="nextTo"/>
        <c:crossAx val="35035008"/>
        <c:crosses val="autoZero"/>
        <c:crossBetween val="between"/>
      </c:valAx>
    </c:plotArea>
    <c:legend>
      <c:legendPos val="r"/>
      <c:layout/>
    </c:legend>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6 - Ισοσκελές τρίγωνο"/>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540544" y="776288"/>
            <a:ext cx="8062912" cy="1470025"/>
          </a:xfrm>
        </p:spPr>
        <p:txBody>
          <a:bodyPr anchor="b">
            <a:normAutofit/>
          </a:bodyPr>
          <a:lstStyle>
            <a:lvl1pPr algn="r">
              <a:defRPr sz="440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1371600" y="6012656"/>
            <a:ext cx="5791200" cy="365125"/>
          </a:xfrm>
        </p:spPr>
        <p:txBody>
          <a:bodyPr tIns="0" bIns="0" anchor="t"/>
          <a:lstStyle>
            <a:lvl1pPr algn="r">
              <a:defRPr sz="1000"/>
            </a:lvl1pPr>
          </a:lstStyle>
          <a:p>
            <a:fld id="{EBFCE08D-C470-4059-B324-92F0DE93CEF3}" type="datetimeFigureOut">
              <a:rPr lang="el-GR" smtClean="0"/>
              <a:pPr/>
              <a:t>27/1/2015</a:t>
            </a:fld>
            <a:endParaRPr lang="el-GR"/>
          </a:p>
        </p:txBody>
      </p:sp>
      <p:sp>
        <p:nvSpPr>
          <p:cNvPr id="17" name="16 - Θέση υποσέλιδου"/>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28 - Θέση αριθμού διαφάνειας"/>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1B1F519-2326-41A6-8FF9-E6954962E7C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BFCE08D-C470-4059-B324-92F0DE93CEF3}" type="datetimeFigureOut">
              <a:rPr lang="el-GR" smtClean="0"/>
              <a:pPr/>
              <a:t>27/1/2015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1B1F519-2326-41A6-8FF9-E6954962E7C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EBFCE08D-C470-4059-B324-92F0DE93CEF3}" type="datetimeFigureOut">
              <a:rPr lang="el-GR" smtClean="0"/>
              <a:pPr/>
              <a:t>27/1/2015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1B1F519-2326-41A6-8FF9-E6954962E7C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457200" y="1882808"/>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791456" y="6480048"/>
            <a:ext cx="2133600" cy="301752"/>
          </a:xfrm>
        </p:spPr>
        <p:txBody>
          <a:bodyPr/>
          <a:lstStyle/>
          <a:p>
            <a:fld id="{EBFCE08D-C470-4059-B324-92F0DE93CEF3}" type="datetimeFigureOut">
              <a:rPr lang="el-GR" smtClean="0"/>
              <a:pPr/>
              <a:t>27/1/2015</a:t>
            </a:fld>
            <a:endParaRPr lang="el-GR"/>
          </a:p>
        </p:txBody>
      </p:sp>
      <p:sp>
        <p:nvSpPr>
          <p:cNvPr id="5" name="4 - Θέση υποσέλιδου"/>
          <p:cNvSpPr>
            <a:spLocks noGrp="1"/>
          </p:cNvSpPr>
          <p:nvPr>
            <p:ph type="ftr" sz="quarter" idx="11"/>
          </p:nvPr>
        </p:nvSpPr>
        <p:spPr>
          <a:xfrm>
            <a:off x="457200" y="6480969"/>
            <a:ext cx="4260056" cy="300831"/>
          </a:xfrm>
        </p:spPr>
        <p:txBody>
          <a:bodyPr/>
          <a:lstStyle/>
          <a:p>
            <a:endParaRPr lang="el-GR"/>
          </a:p>
        </p:txBody>
      </p:sp>
      <p:sp>
        <p:nvSpPr>
          <p:cNvPr id="6" name="5 - Θέση αριθμού διαφάνειας"/>
          <p:cNvSpPr>
            <a:spLocks noGrp="1"/>
          </p:cNvSpPr>
          <p:nvPr>
            <p:ph type="sldNum" sz="quarter" idx="12"/>
          </p:nvPr>
        </p:nvSpPr>
        <p:spPr/>
        <p:txBody>
          <a:bodyPr/>
          <a:lstStyle/>
          <a:p>
            <a:fld id="{D1B1F519-2326-41A6-8FF9-E6954962E7C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9" name="8 - Ορθογώνιο τρίγωνο"/>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 Ισοσκελές τρίγωνο"/>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 Θέση ημερομηνίας"/>
          <p:cNvSpPr>
            <a:spLocks noGrp="1"/>
          </p:cNvSpPr>
          <p:nvPr>
            <p:ph type="dt" sz="half" idx="10"/>
          </p:nvPr>
        </p:nvSpPr>
        <p:spPr>
          <a:xfrm>
            <a:off x="6955632" y="6477000"/>
            <a:ext cx="2133600" cy="304800"/>
          </a:xfrm>
        </p:spPr>
        <p:txBody>
          <a:bodyPr/>
          <a:lstStyle/>
          <a:p>
            <a:fld id="{EBFCE08D-C470-4059-B324-92F0DE93CEF3}" type="datetimeFigureOut">
              <a:rPr lang="el-GR" smtClean="0"/>
              <a:pPr/>
              <a:t>27/1/2015</a:t>
            </a:fld>
            <a:endParaRPr lang="el-GR"/>
          </a:p>
        </p:txBody>
      </p:sp>
      <p:sp>
        <p:nvSpPr>
          <p:cNvPr id="5" name="4 - Θέση υποσέλιδου"/>
          <p:cNvSpPr>
            <a:spLocks noGrp="1"/>
          </p:cNvSpPr>
          <p:nvPr>
            <p:ph type="ftr" sz="quarter" idx="11"/>
          </p:nvPr>
        </p:nvSpPr>
        <p:spPr>
          <a:xfrm>
            <a:off x="2619376" y="6480969"/>
            <a:ext cx="4260056" cy="300831"/>
          </a:xfrm>
        </p:spPr>
        <p:txBody>
          <a:bodyPr/>
          <a:lstStyle/>
          <a:p>
            <a:endParaRPr lang="el-GR"/>
          </a:p>
        </p:txBody>
      </p:sp>
      <p:sp>
        <p:nvSpPr>
          <p:cNvPr id="6" name="5 - Θέση αριθμού διαφάνειας"/>
          <p:cNvSpPr>
            <a:spLocks noGrp="1"/>
          </p:cNvSpPr>
          <p:nvPr>
            <p:ph type="sldNum" sz="quarter" idx="12"/>
          </p:nvPr>
        </p:nvSpPr>
        <p:spPr>
          <a:xfrm>
            <a:off x="8451056" y="809624"/>
            <a:ext cx="502920" cy="300831"/>
          </a:xfrm>
        </p:spPr>
        <p:txBody>
          <a:bodyPr/>
          <a:lstStyle/>
          <a:p>
            <a:fld id="{D1B1F519-2326-41A6-8FF9-E6954962E7CB}" type="slidenum">
              <a:rPr lang="el-GR" smtClean="0"/>
              <a:pPr/>
              <a:t>‹#›</a:t>
            </a:fld>
            <a:endParaRPr lang="el-GR"/>
          </a:p>
        </p:txBody>
      </p:sp>
      <p:cxnSp>
        <p:nvCxnSpPr>
          <p:cNvPr id="11" name="10 - Ευθεία γραμμή σύνδεσης"/>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 Ευθεία γραμμή σύνδεσης"/>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4791456" y="6480969"/>
            <a:ext cx="2133600" cy="301752"/>
          </a:xfrm>
        </p:spPr>
        <p:txBody>
          <a:bodyPr/>
          <a:lstStyle/>
          <a:p>
            <a:fld id="{EBFCE08D-C470-4059-B324-92F0DE93CEF3}" type="datetimeFigureOut">
              <a:rPr lang="el-GR" smtClean="0"/>
              <a:pPr/>
              <a:t>27/1/2015</a:t>
            </a:fld>
            <a:endParaRPr lang="el-GR"/>
          </a:p>
        </p:txBody>
      </p:sp>
      <p:sp>
        <p:nvSpPr>
          <p:cNvPr id="6" name="5 - Θέση υποσέλιδου"/>
          <p:cNvSpPr>
            <a:spLocks noGrp="1"/>
          </p:cNvSpPr>
          <p:nvPr>
            <p:ph type="ftr" sz="quarter" idx="11"/>
          </p:nvPr>
        </p:nvSpPr>
        <p:spPr>
          <a:xfrm>
            <a:off x="457200" y="6480969"/>
            <a:ext cx="4260056" cy="301752"/>
          </a:xfrm>
        </p:spPr>
        <p:txBody>
          <a:bodyPr/>
          <a:lstStyle/>
          <a:p>
            <a:endParaRPr lang="el-GR"/>
          </a:p>
        </p:txBody>
      </p:sp>
      <p:sp>
        <p:nvSpPr>
          <p:cNvPr id="7" name="6 - Θέση αριθμού διαφάνειας"/>
          <p:cNvSpPr>
            <a:spLocks noGrp="1"/>
          </p:cNvSpPr>
          <p:nvPr>
            <p:ph type="sldNum" sz="quarter" idx="12"/>
          </p:nvPr>
        </p:nvSpPr>
        <p:spPr>
          <a:xfrm>
            <a:off x="7589520" y="6480969"/>
            <a:ext cx="502920" cy="301752"/>
          </a:xfrm>
        </p:spPr>
        <p:txBody>
          <a:bodyPr/>
          <a:lstStyle/>
          <a:p>
            <a:fld id="{D1B1F519-2326-41A6-8FF9-E6954962E7C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a:xfrm>
            <a:off x="4791456" y="6480969"/>
            <a:ext cx="2130552" cy="301752"/>
          </a:xfrm>
        </p:spPr>
        <p:txBody>
          <a:bodyPr/>
          <a:lstStyle/>
          <a:p>
            <a:fld id="{EBFCE08D-C470-4059-B324-92F0DE93CEF3}" type="datetimeFigureOut">
              <a:rPr lang="el-GR" smtClean="0"/>
              <a:pPr/>
              <a:t>27/1/2015</a:t>
            </a:fld>
            <a:endParaRPr lang="el-GR"/>
          </a:p>
        </p:txBody>
      </p:sp>
      <p:sp>
        <p:nvSpPr>
          <p:cNvPr id="8" name="7 - Θέση υποσέλιδου"/>
          <p:cNvSpPr>
            <a:spLocks noGrp="1"/>
          </p:cNvSpPr>
          <p:nvPr>
            <p:ph type="ftr" sz="quarter" idx="11"/>
          </p:nvPr>
        </p:nvSpPr>
        <p:spPr>
          <a:xfrm>
            <a:off x="457200" y="6480969"/>
            <a:ext cx="4261104" cy="301752"/>
          </a:xfrm>
        </p:spPr>
        <p:txBody>
          <a:bodyPr/>
          <a:lstStyle/>
          <a:p>
            <a:endParaRPr lang="el-GR"/>
          </a:p>
        </p:txBody>
      </p:sp>
      <p:sp>
        <p:nvSpPr>
          <p:cNvPr id="9" name="8 - Θέση αριθμού διαφάνειας"/>
          <p:cNvSpPr>
            <a:spLocks noGrp="1"/>
          </p:cNvSpPr>
          <p:nvPr>
            <p:ph type="sldNum" sz="quarter" idx="12"/>
          </p:nvPr>
        </p:nvSpPr>
        <p:spPr>
          <a:xfrm>
            <a:off x="7589520" y="6483096"/>
            <a:ext cx="502920" cy="301752"/>
          </a:xfrm>
        </p:spPr>
        <p:txBody>
          <a:bodyPr/>
          <a:lstStyle>
            <a:lvl1pPr algn="ctr">
              <a:defRPr/>
            </a:lvl1pPr>
          </a:lstStyle>
          <a:p>
            <a:fld id="{D1B1F519-2326-41A6-8FF9-E6954962E7C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EBFCE08D-C470-4059-B324-92F0DE93CEF3}" type="datetimeFigureOut">
              <a:rPr lang="el-GR" smtClean="0"/>
              <a:pPr/>
              <a:t>27/1/2015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1B1F519-2326-41A6-8FF9-E6954962E7C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a:xfrm>
            <a:off x="4791456" y="6480969"/>
            <a:ext cx="2133600" cy="301752"/>
          </a:xfrm>
        </p:spPr>
        <p:txBody>
          <a:bodyPr/>
          <a:lstStyle/>
          <a:p>
            <a:fld id="{EBFCE08D-C470-4059-B324-92F0DE93CEF3}" type="datetimeFigureOut">
              <a:rPr lang="el-GR" smtClean="0"/>
              <a:pPr/>
              <a:t>27/1/2015</a:t>
            </a:fld>
            <a:endParaRPr lang="el-GR"/>
          </a:p>
        </p:txBody>
      </p:sp>
      <p:sp>
        <p:nvSpPr>
          <p:cNvPr id="3" name="2 - Θέση υποσέλιδου"/>
          <p:cNvSpPr>
            <a:spLocks noGrp="1"/>
          </p:cNvSpPr>
          <p:nvPr>
            <p:ph type="ftr" sz="quarter" idx="11"/>
          </p:nvPr>
        </p:nvSpPr>
        <p:spPr>
          <a:xfrm>
            <a:off x="457200" y="6481890"/>
            <a:ext cx="4260056" cy="300831"/>
          </a:xfrm>
        </p:spPr>
        <p:txBody>
          <a:bodyPr/>
          <a:lstStyle/>
          <a:p>
            <a:endParaRPr lang="el-GR"/>
          </a:p>
        </p:txBody>
      </p:sp>
      <p:sp>
        <p:nvSpPr>
          <p:cNvPr id="4" name="3 - Θέση αριθμού διαφάνειας"/>
          <p:cNvSpPr>
            <a:spLocks noGrp="1"/>
          </p:cNvSpPr>
          <p:nvPr>
            <p:ph type="sldNum" sz="quarter" idx="12"/>
          </p:nvPr>
        </p:nvSpPr>
        <p:spPr>
          <a:xfrm>
            <a:off x="7589520" y="6480969"/>
            <a:ext cx="502920" cy="301752"/>
          </a:xfrm>
        </p:spPr>
        <p:txBody>
          <a:bodyPr/>
          <a:lstStyle/>
          <a:p>
            <a:fld id="{D1B1F519-2326-41A6-8FF9-E6954962E7C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278976" y="6556248"/>
            <a:ext cx="2133600" cy="301752"/>
          </a:xfrm>
        </p:spPr>
        <p:txBody>
          <a:bodyPr/>
          <a:lstStyle>
            <a:lvl1pPr>
              <a:defRPr sz="900"/>
            </a:lvl1pPr>
          </a:lstStyle>
          <a:p>
            <a:fld id="{EBFCE08D-C470-4059-B324-92F0DE93CEF3}" type="datetimeFigureOut">
              <a:rPr lang="el-GR" smtClean="0"/>
              <a:pPr/>
              <a:t>27/1/2015</a:t>
            </a:fld>
            <a:endParaRPr lang="el-GR"/>
          </a:p>
        </p:txBody>
      </p:sp>
      <p:sp>
        <p:nvSpPr>
          <p:cNvPr id="6" name="5 - Θέση υποσέλιδου"/>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410576" y="6556248"/>
            <a:ext cx="502920" cy="301752"/>
          </a:xfrm>
        </p:spPr>
        <p:txBody>
          <a:bodyPr/>
          <a:lstStyle>
            <a:lvl1pPr>
              <a:defRPr sz="900"/>
            </a:lvl1pPr>
          </a:lstStyle>
          <a:p>
            <a:fld id="{D1B1F519-2326-41A6-8FF9-E6954962E7C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192" y="6556248"/>
            <a:ext cx="2103120" cy="301752"/>
          </a:xfrm>
        </p:spPr>
        <p:txBody>
          <a:bodyPr/>
          <a:lstStyle>
            <a:lvl1pPr>
              <a:defRPr sz="900"/>
            </a:lvl1pPr>
          </a:lstStyle>
          <a:p>
            <a:fld id="{EBFCE08D-C470-4059-B324-92F0DE93CEF3}" type="datetimeFigureOut">
              <a:rPr lang="el-GR" smtClean="0"/>
              <a:pPr/>
              <a:t>27/1/2015</a:t>
            </a:fld>
            <a:endParaRPr lang="el-GR"/>
          </a:p>
        </p:txBody>
      </p:sp>
      <p:sp>
        <p:nvSpPr>
          <p:cNvPr id="6" name="5 - Θέση υποσέλιδου"/>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6 - Θέση αριθμού διαφάνειας"/>
          <p:cNvSpPr>
            <a:spLocks noGrp="1"/>
          </p:cNvSpPr>
          <p:nvPr>
            <p:ph type="sldNum" sz="quarter" idx="12"/>
          </p:nvPr>
        </p:nvSpPr>
        <p:spPr>
          <a:xfrm>
            <a:off x="8217192" y="6556248"/>
            <a:ext cx="365760" cy="301752"/>
          </a:xfrm>
        </p:spPr>
        <p:txBody>
          <a:bodyPr/>
          <a:lstStyle>
            <a:lvl1pPr algn="ctr">
              <a:defRPr sz="900"/>
            </a:lvl1pPr>
          </a:lstStyle>
          <a:p>
            <a:fld id="{D1B1F519-2326-41A6-8FF9-E6954962E7C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 Ευθεία γραμμή σύνδεσης"/>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7494"/>
            <a:ext cx="8229600" cy="1399032"/>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BFCE08D-C470-4059-B324-92F0DE93CEF3}" type="datetimeFigureOut">
              <a:rPr lang="el-GR" smtClean="0"/>
              <a:pPr/>
              <a:t>27/1/2015</a:t>
            </a:fld>
            <a:endParaRPr lang="el-GR"/>
          </a:p>
        </p:txBody>
      </p:sp>
      <p:sp>
        <p:nvSpPr>
          <p:cNvPr id="3" name="2 - Θέση υποσέλιδου"/>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22 - Θέση αριθμού διαφάνειας"/>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1B1F519-2326-41A6-8FF9-E6954962E7C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11560" y="764704"/>
            <a:ext cx="7772400" cy="1470025"/>
          </a:xfrm>
        </p:spPr>
        <p:txBody>
          <a:bodyPr/>
          <a:lstStyle/>
          <a:p>
            <a:r>
              <a:rPr lang="el-GR" dirty="0" smtClean="0"/>
              <a:t>«ΚΑΛΑ ΧΡΙΣΤΟΥΓΕΝΝΑ…»</a:t>
            </a:r>
            <a:endParaRPr lang="el-GR" dirty="0"/>
          </a:p>
        </p:txBody>
      </p:sp>
      <p:sp>
        <p:nvSpPr>
          <p:cNvPr id="3" name="2 - Υπότιτλος"/>
          <p:cNvSpPr>
            <a:spLocks noGrp="1"/>
          </p:cNvSpPr>
          <p:nvPr>
            <p:ph type="subTitle" idx="1"/>
          </p:nvPr>
        </p:nvSpPr>
        <p:spPr>
          <a:xfrm>
            <a:off x="971600" y="3140968"/>
            <a:ext cx="6832848" cy="2736304"/>
          </a:xfrm>
        </p:spPr>
        <p:txBody>
          <a:bodyPr>
            <a:normAutofit/>
          </a:bodyPr>
          <a:lstStyle/>
          <a:p>
            <a:r>
              <a:rPr lang="el-GR" dirty="0" smtClean="0">
                <a:solidFill>
                  <a:schemeClr val="tx1">
                    <a:lumMod val="95000"/>
                    <a:lumOff val="5000"/>
                  </a:schemeClr>
                </a:solidFill>
              </a:rPr>
              <a:t>ΚΑΣΤΗ ΠΑΝΑΓΙΩΤΑ </a:t>
            </a:r>
          </a:p>
          <a:p>
            <a:r>
              <a:rPr lang="el-GR" dirty="0" smtClean="0">
                <a:solidFill>
                  <a:schemeClr val="tx1">
                    <a:lumMod val="95000"/>
                    <a:lumOff val="5000"/>
                  </a:schemeClr>
                </a:solidFill>
              </a:rPr>
              <a:t>ΚΟΛΛΙΑΣ ΓΙΩΡΓΟΣ</a:t>
            </a:r>
          </a:p>
          <a:p>
            <a:r>
              <a:rPr lang="el-GR" dirty="0" smtClean="0">
                <a:solidFill>
                  <a:schemeClr val="tx1">
                    <a:lumMod val="95000"/>
                    <a:lumOff val="5000"/>
                  </a:schemeClr>
                </a:solidFill>
              </a:rPr>
              <a:t>ΡΙΤΣΑ ΚΛΑΟΥΝΤΙΑ</a:t>
            </a:r>
          </a:p>
          <a:p>
            <a:r>
              <a:rPr lang="el-GR" dirty="0" smtClean="0">
                <a:solidFill>
                  <a:schemeClr val="tx1">
                    <a:lumMod val="95000"/>
                    <a:lumOff val="5000"/>
                  </a:schemeClr>
                </a:solidFill>
              </a:rPr>
              <a:t>ΣΙΑΤΡΑ ΦΑΙΗ</a:t>
            </a:r>
          </a:p>
          <a:p>
            <a:r>
              <a:rPr lang="el-GR" dirty="0" smtClean="0">
                <a:solidFill>
                  <a:schemeClr val="tx1">
                    <a:lumMod val="95000"/>
                    <a:lumOff val="5000"/>
                  </a:schemeClr>
                </a:solidFill>
              </a:rPr>
              <a:t>ΧΡΙΣΤΟΠΟΥΛΟΣ ΜΕΝΕΛΑΟΣ </a:t>
            </a:r>
            <a:endParaRPr lang="el-GR" dirty="0">
              <a:solidFill>
                <a:schemeClr val="tx1">
                  <a:lumMod val="95000"/>
                  <a:lumOff val="5000"/>
                </a:schemeClr>
              </a:solidFill>
            </a:endParaRPr>
          </a:p>
        </p:txBody>
      </p:sp>
    </p:spTree>
  </p:cSld>
  <p:clrMapOvr>
    <a:masterClrMapping/>
  </p:clrMapOvr>
  <p:transition>
    <p:dissolve/>
    <p:sndAc>
      <p:stSnd>
        <p:snd r:embed="rId2" name="laser.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ΠΟΙΟΥΣ ΣΚΟΠΟΥΣ ΕΞΥΠΗΡΕΤΕΙ Η ΧΡΗΣΗ ΤΗΣ ;</a:t>
            </a:r>
            <a:endParaRPr lang="el-GR" dirty="0"/>
          </a:p>
        </p:txBody>
      </p:sp>
      <p:sp>
        <p:nvSpPr>
          <p:cNvPr id="3" name="2 - Θέση περιεχομένου"/>
          <p:cNvSpPr>
            <a:spLocks noGrp="1"/>
          </p:cNvSpPr>
          <p:nvPr>
            <p:ph idx="1"/>
          </p:nvPr>
        </p:nvSpPr>
        <p:spPr>
          <a:xfrm>
            <a:off x="467544" y="1700808"/>
            <a:ext cx="8229600" cy="4525963"/>
          </a:xfrm>
        </p:spPr>
        <p:txBody>
          <a:bodyPr/>
          <a:lstStyle/>
          <a:p>
            <a:pPr>
              <a:buNone/>
            </a:pPr>
            <a:r>
              <a:rPr lang="el-GR" dirty="0" smtClean="0"/>
              <a:t>Η Αργκό ομιλείται από τους νέους αλλά και από ανθρώπους σε μεγαλύτερη ηλικία. Σκοπός τους είναι να μπορούν να συμβολίσουν ότι ανήκουν σε μία γενιά που τα ενδιαφέροντά της και οι αξίες διαφέρουν τόσο από τα ενηλικιακά όσο και από τα παιδικά χρόνια.</a:t>
            </a:r>
            <a:endParaRPr lang="el-GR" dirty="0"/>
          </a:p>
        </p:txBody>
      </p:sp>
    </p:spTree>
  </p:cSld>
  <p:clrMapOvr>
    <a:masterClrMapping/>
  </p:clrMapOvr>
  <p:transition>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ΠΟΙΟΙ ΚΑΙ ΣΕ ΠΟΙΕΣ ΠΕΡΙΠΤΩΣΕΙΣ ΧΡΗΣΙΜΟΠΟΙΟΥΝ ΤΗΝ ΑΡΓΚΟ;</a:t>
            </a:r>
            <a:endParaRPr lang="el-GR" dirty="0"/>
          </a:p>
        </p:txBody>
      </p:sp>
      <p:sp>
        <p:nvSpPr>
          <p:cNvPr id="3" name="2 - Θέση περιεχομένου"/>
          <p:cNvSpPr>
            <a:spLocks noGrp="1"/>
          </p:cNvSpPr>
          <p:nvPr>
            <p:ph idx="1"/>
          </p:nvPr>
        </p:nvSpPr>
        <p:spPr/>
        <p:txBody>
          <a:bodyPr/>
          <a:lstStyle/>
          <a:p>
            <a:pPr>
              <a:buNone/>
            </a:pPr>
            <a:r>
              <a:rPr lang="el-GR" dirty="0" smtClean="0"/>
              <a:t>Η Αργκό χρησιμοποιείται περισσότερο από ανθρώπους νεαρής ηλικίας. Συνηθίζεται τα αγόρια να χρησιμοποιούν υβριστικές εκφράσεις κάτι που δεν συμβαίνει στα περισσότερα κορίτσια. Παρατηρο</a:t>
            </a:r>
            <a:r>
              <a:rPr lang="el-GR" dirty="0"/>
              <a:t>ύ</a:t>
            </a:r>
            <a:r>
              <a:rPr lang="el-GR" dirty="0" smtClean="0"/>
              <a:t>νται παραλλαγές στην αργκό ανάμεσα στα μουσικά στυλ. Η Αργκό ομιλείται σε διάφορους χώρους .</a:t>
            </a:r>
            <a:endParaRPr lang="el-GR"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ΕΠΗΡΕΑΖΕΙ  Ή/ΚΑΙ ΕΠΗΡΕΑΖΕΤΑΙ ΑΠΌ ΤΗΝ ΚΟΙΝΗ ΕΛΛΗΝΙΚΗ ΓΛΩΣΣΑ;</a:t>
            </a:r>
            <a:endParaRPr lang="el-GR" dirty="0"/>
          </a:p>
        </p:txBody>
      </p:sp>
      <p:sp>
        <p:nvSpPr>
          <p:cNvPr id="3" name="2 - Θέση περιεχομένου"/>
          <p:cNvSpPr>
            <a:spLocks noGrp="1"/>
          </p:cNvSpPr>
          <p:nvPr>
            <p:ph idx="1"/>
          </p:nvPr>
        </p:nvSpPr>
        <p:spPr/>
        <p:txBody>
          <a:bodyPr>
            <a:normAutofit lnSpcReduction="10000"/>
          </a:bodyPr>
          <a:lstStyle/>
          <a:p>
            <a:pPr>
              <a:buNone/>
            </a:pPr>
            <a:r>
              <a:rPr lang="el-GR" dirty="0" smtClean="0"/>
              <a:t>Από την Αργκό περνάνε στην νόρμα λέξεις και εκφράσεις που έχουν έντονο βιωματικό περιεχόμενο. Με την υπερβολική χρήση της Αργκό, τα λάθη στο λόγο μας είναι συχνό φαινόμενο. Πολλοί υποστηρίζουν ότι το λεξιλόγιο είναι πολύ περιορισμένο. Σύμφωνα με την εκπομπή «Το κουτί της Πανδώρας» είναι δύσκολο να βρεις λέξεις να αντικαταστήσεις την Αργκό.</a:t>
            </a:r>
            <a:endParaRPr lang="el-GR"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836713"/>
            <a:ext cx="9144000" cy="4824536"/>
          </a:xfrm>
        </p:spPr>
        <p:txBody>
          <a:bodyPr>
            <a:normAutofit/>
          </a:bodyPr>
          <a:lstStyle/>
          <a:p>
            <a:pPr algn="ctr">
              <a:buNone/>
            </a:pPr>
            <a:r>
              <a:rPr lang="el-GR" sz="6600" dirty="0" smtClean="0"/>
              <a:t>ΔΙΕΞΑΓΩΓΗ ΠΡΩΤΟΓΕΝΟΥΣ ΕΡΕΥΝΑΣ ΜΕΣΩ ΕΡΩΤΗΜΑΤΟΛΟΓΙΩΝ </a:t>
            </a:r>
            <a:endParaRPr lang="el-GR" sz="6600" dirty="0"/>
          </a:p>
        </p:txBody>
      </p:sp>
    </p:spTree>
  </p:cSld>
  <p:clrMapOvr>
    <a:masterClrMapping/>
  </p:clrMapOvr>
  <p:transition>
    <p:pull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1 - Γράφημα"/>
          <p:cNvGraphicFramePr>
            <a:graphicFrameLocks noGrp="1"/>
          </p:cNvGraphicFramePr>
          <p:nvPr>
            <p:ph idx="1"/>
          </p:nvPr>
        </p:nvGraphicFramePr>
        <p:xfrm>
          <a:off x="467544" y="692696"/>
          <a:ext cx="8424936" cy="565510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2 - Γράφημα"/>
          <p:cNvGraphicFramePr>
            <a:graphicFrameLocks noGrp="1"/>
          </p:cNvGraphicFramePr>
          <p:nvPr>
            <p:ph idx="1"/>
          </p:nvPr>
        </p:nvGraphicFramePr>
        <p:xfrm>
          <a:off x="467544" y="692696"/>
          <a:ext cx="8424936" cy="568863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467544" y="404664"/>
          <a:ext cx="8424936" cy="59046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4 - Γράφημα"/>
          <p:cNvGraphicFramePr>
            <a:graphicFrameLocks noGrp="1"/>
          </p:cNvGraphicFramePr>
          <p:nvPr>
            <p:ph idx="1"/>
          </p:nvPr>
        </p:nvGraphicFramePr>
        <p:xfrm>
          <a:off x="457200" y="548680"/>
          <a:ext cx="8435280" cy="58326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41</TotalTime>
  <Words>232</Words>
  <Application>Microsoft Office PowerPoint</Application>
  <PresentationFormat>Προβολή στην οθόνη (4:3)</PresentationFormat>
  <Paragraphs>17</Paragraphs>
  <Slides>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9</vt:i4>
      </vt:variant>
    </vt:vector>
  </HeadingPairs>
  <TitlesOfParts>
    <vt:vector size="10" baseType="lpstr">
      <vt:lpstr>Ζωντάνια</vt:lpstr>
      <vt:lpstr>«ΚΑΛΑ ΧΡΙΣΤΟΥΓΕΝΝΑ…»</vt:lpstr>
      <vt:lpstr>ΠΟΙΟΥΣ ΣΚΟΠΟΥΣ ΕΞΥΠΗΡΕΤΕΙ Η ΧΡΗΣΗ ΤΗΣ ;</vt:lpstr>
      <vt:lpstr>ΠΟΙΟΙ ΚΑΙ ΣΕ ΠΟΙΕΣ ΠΕΡΙΠΤΩΣΕΙΣ ΧΡΗΣΙΜΟΠΟΙΟΥΝ ΤΗΝ ΑΡΓΚΟ;</vt:lpstr>
      <vt:lpstr>ΕΠΗΡΕΑΖΕΙ  Ή/ΚΑΙ ΕΠΗΡΕΑΖΕΤΑΙ ΑΠΌ ΤΗΝ ΚΟΙΝΗ ΕΛΛΗΝΙΚΗ ΓΛΩΣΣΑ;</vt:lpstr>
      <vt:lpstr>Διαφάνεια 5</vt:lpstr>
      <vt:lpstr>Διαφάνεια 6</vt:lpstr>
      <vt:lpstr>Διαφάνεια 7</vt:lpstr>
      <vt:lpstr>Διαφάνεια 8</vt:lpstr>
      <vt:lpstr>Διαφάνεια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«ΚΑΛΑ ΧΡΙΣΤΟΥΓΕΝΝΑ…»</dc:title>
  <dc:creator>Administrator</dc:creator>
  <cp:lastModifiedBy>Administrator</cp:lastModifiedBy>
  <cp:revision>7</cp:revision>
  <dcterms:created xsi:type="dcterms:W3CDTF">2015-01-14T11:04:29Z</dcterms:created>
  <dcterms:modified xsi:type="dcterms:W3CDTF">2015-01-27T09:27:10Z</dcterms:modified>
</cp:coreProperties>
</file>