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1317313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l"/>
              <a:t>‹#›</a:t>
            </a:fld>
            <a:endParaRPr lang="e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l"/>
              <a:t>‹#›</a:t>
            </a:fld>
            <a:endParaRPr lang="el"/>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talkingcure.gr/talk/15/"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hyperlink" Target="http://el.wikipedia.org/wiki/%CE%A0%CF%8D%CE%BB%CE%B7:%CE%9A%CF%8D%CF%81%CE%B9%CE%B1" TargetMode="External"/><Relationship Id="rId4" Type="http://schemas.openxmlformats.org/officeDocument/2006/relationships/hyperlink" Target="http://el.wikipedia.org/wiki/%CE%A7%CE%AC%CF%81%CE%B9_%CE%A0%CF%8C%CF%84%CE%B5%CF%8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mt="85000"/>
          </a:blip>
          <a:stretch>
            <a:fillRect/>
          </a:stretch>
        </p:blipFill>
        <p:spPr>
          <a:xfrm>
            <a:off x="0" y="0"/>
            <a:ext cx="9143999" cy="5143499"/>
          </a:xfrm>
          <a:prstGeom prst="rect">
            <a:avLst/>
          </a:prstGeom>
          <a:noFill/>
          <a:ln>
            <a:noFill/>
          </a:ln>
        </p:spPr>
      </p:pic>
      <p:sp>
        <p:nvSpPr>
          <p:cNvPr id="31" name="Shape 31"/>
          <p:cNvSpPr txBox="1"/>
          <p:nvPr/>
        </p:nvSpPr>
        <p:spPr>
          <a:xfrm>
            <a:off x="47700" y="0"/>
            <a:ext cx="9048600" cy="5215800"/>
          </a:xfrm>
          <a:prstGeom prst="rect">
            <a:avLst/>
          </a:prstGeom>
          <a:noFill/>
          <a:ln>
            <a:noFill/>
          </a:ln>
        </p:spPr>
        <p:txBody>
          <a:bodyPr lIns="91425" tIns="91425" rIns="91425" bIns="91425" anchor="t" anchorCtr="0">
            <a:noAutofit/>
          </a:bodyPr>
          <a:lstStyle/>
          <a:p>
            <a:pPr algn="ctr" rtl="0">
              <a:spcBef>
                <a:spcPts val="0"/>
              </a:spcBef>
              <a:buNone/>
            </a:pPr>
            <a:endParaRPr sz="3600"/>
          </a:p>
          <a:p>
            <a:pPr algn="ctr" rtl="0">
              <a:spcBef>
                <a:spcPts val="0"/>
              </a:spcBef>
              <a:buNone/>
            </a:pPr>
            <a:endParaRPr sz="4800" b="1"/>
          </a:p>
          <a:p>
            <a:pPr algn="ctr">
              <a:spcBef>
                <a:spcPts val="0"/>
              </a:spcBef>
              <a:buNone/>
            </a:pPr>
            <a:r>
              <a:rPr lang="el" sz="7200" b="1" i="1" u="sng">
                <a:solidFill>
                  <a:srgbClr val="93C47D"/>
                </a:solidFill>
                <a:latin typeface="Comic Sans MS"/>
                <a:ea typeface="Comic Sans MS"/>
                <a:cs typeface="Comic Sans MS"/>
                <a:sym typeface="Comic Sans MS"/>
              </a:rPr>
              <a:t>ΠΑΡΑΜΥΘΙ</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0" y="0"/>
            <a:ext cx="9144000" cy="1655099"/>
          </a:xfrm>
          <a:prstGeom prst="rect">
            <a:avLst/>
          </a:prstGeom>
        </p:spPr>
        <p:txBody>
          <a:bodyPr lIns="91425" tIns="91425" rIns="91425" bIns="91425" anchor="b" anchorCtr="0">
            <a:noAutofit/>
          </a:bodyPr>
          <a:lstStyle/>
          <a:p>
            <a:pPr>
              <a:spcBef>
                <a:spcPts val="0"/>
              </a:spcBef>
              <a:buNone/>
            </a:pPr>
            <a:r>
              <a:rPr lang="el" sz="3600"/>
              <a:t>Η ΤΑΥΤΙΣΗ ΜΕ ΤΟΥΣ ΗΡΩΕΣ ΤΩΝ ΠΑΡΑΜΥΘΙΩΝ</a:t>
            </a:r>
          </a:p>
        </p:txBody>
      </p:sp>
      <p:sp>
        <p:nvSpPr>
          <p:cNvPr id="100" name="Shape 100"/>
          <p:cNvSpPr txBox="1">
            <a:spLocks noGrp="1"/>
          </p:cNvSpPr>
          <p:nvPr>
            <p:ph type="subTitle" idx="1"/>
          </p:nvPr>
        </p:nvSpPr>
        <p:spPr>
          <a:xfrm>
            <a:off x="48300" y="2486900"/>
            <a:ext cx="9144000" cy="2464500"/>
          </a:xfrm>
          <a:prstGeom prst="rect">
            <a:avLst/>
          </a:prstGeom>
        </p:spPr>
        <p:txBody>
          <a:bodyPr lIns="91425" tIns="91425" rIns="91425" bIns="91425" anchor="t" anchorCtr="0">
            <a:noAutofit/>
          </a:bodyPr>
          <a:lstStyle/>
          <a:p>
            <a:pPr>
              <a:spcBef>
                <a:spcPts val="0"/>
              </a:spcBef>
              <a:buNone/>
            </a:pPr>
            <a:r>
              <a:rPr lang="el" sz="2400"/>
              <a:t>Τα παραμύθια παίζουν σημαντικό ρόλο στον ψυχισμό των παιδιών και στην καλλιέργεια του πνεύματός τους, γιατί μέσα από αυτά δημιουργούν πρότυπα και θέλουν να μοιάσουν στους ήρωες όσο το δυνατόν περισσότερο. Έτσι πολλές φορές φτάνουν σε ακραίες καταστάσεις που έχουν ως συνέπεια σοβαρούς τραυματισμούς.</a:t>
            </a:r>
          </a:p>
        </p:txBody>
      </p:sp>
      <p:pic>
        <p:nvPicPr>
          <p:cNvPr id="101" name="Shape 101"/>
          <p:cNvPicPr preferRelativeResize="0"/>
          <p:nvPr/>
        </p:nvPicPr>
        <p:blipFill>
          <a:blip r:embed="rId3">
            <a:alphaModFix/>
          </a:blip>
          <a:stretch>
            <a:fillRect/>
          </a:stretch>
        </p:blipFill>
        <p:spPr>
          <a:xfrm>
            <a:off x="990075" y="1153624"/>
            <a:ext cx="1755649" cy="1333274"/>
          </a:xfrm>
          <a:prstGeom prst="rect">
            <a:avLst/>
          </a:prstGeom>
          <a:noFill/>
          <a:ln>
            <a:noFill/>
          </a:ln>
        </p:spPr>
      </p:pic>
      <p:pic>
        <p:nvPicPr>
          <p:cNvPr id="102" name="Shape 102"/>
          <p:cNvPicPr preferRelativeResize="0"/>
          <p:nvPr/>
        </p:nvPicPr>
        <p:blipFill>
          <a:blip r:embed="rId4">
            <a:alphaModFix/>
          </a:blip>
          <a:stretch>
            <a:fillRect/>
          </a:stretch>
        </p:blipFill>
        <p:spPr>
          <a:xfrm>
            <a:off x="6174075" y="1153625"/>
            <a:ext cx="2395882" cy="133327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782400" y="-7"/>
            <a:ext cx="7772400" cy="1159799"/>
          </a:xfrm>
          <a:prstGeom prst="rect">
            <a:avLst/>
          </a:prstGeom>
        </p:spPr>
        <p:txBody>
          <a:bodyPr lIns="91425" tIns="91425" rIns="91425" bIns="91425" anchor="b" anchorCtr="0">
            <a:noAutofit/>
          </a:bodyPr>
          <a:lstStyle/>
          <a:p>
            <a:pPr>
              <a:spcBef>
                <a:spcPts val="0"/>
              </a:spcBef>
              <a:buNone/>
            </a:pPr>
            <a:r>
              <a:rPr lang="el" sz="3000" b="0" dirty="0" smtClean="0">
                <a:solidFill>
                  <a:srgbClr val="000000"/>
                </a:solidFill>
              </a:rPr>
              <a:t>ΔΗΜΙΟΥΡΓΙΑ ΠΑΡΑΜΥΘΙΟΥ</a:t>
            </a:r>
            <a:br>
              <a:rPr lang="el" sz="3000" b="0" dirty="0" smtClean="0">
                <a:solidFill>
                  <a:srgbClr val="000000"/>
                </a:solidFill>
              </a:rPr>
            </a:br>
            <a:r>
              <a:rPr lang="el" sz="3000" b="0" i="1" dirty="0" smtClean="0">
                <a:solidFill>
                  <a:srgbClr val="000000"/>
                </a:solidFill>
              </a:rPr>
              <a:t>«</a:t>
            </a:r>
            <a:r>
              <a:rPr lang="el" sz="2400" b="0" i="1" dirty="0" smtClean="0">
                <a:solidFill>
                  <a:srgbClr val="000000"/>
                </a:solidFill>
              </a:rPr>
              <a:t>ΜΠΟΜΠ </a:t>
            </a:r>
            <a:r>
              <a:rPr lang="el" sz="2400" b="0" i="1" dirty="0">
                <a:solidFill>
                  <a:srgbClr val="000000"/>
                </a:solidFill>
              </a:rPr>
              <a:t>Ο </a:t>
            </a:r>
            <a:r>
              <a:rPr lang="el" sz="2400" b="0" i="1" dirty="0" smtClean="0">
                <a:solidFill>
                  <a:srgbClr val="000000"/>
                </a:solidFill>
              </a:rPr>
              <a:t>ΞΕΚΟΥΜΠΙΣΤΑΚΗΣ»</a:t>
            </a:r>
            <a:endParaRPr lang="el" sz="2400" b="0" i="1" dirty="0">
              <a:solidFill>
                <a:srgbClr val="000000"/>
              </a:solidFill>
            </a:endParaRPr>
          </a:p>
        </p:txBody>
      </p:sp>
      <p:sp>
        <p:nvSpPr>
          <p:cNvPr id="108" name="Shape 108"/>
          <p:cNvSpPr txBox="1"/>
          <p:nvPr/>
        </p:nvSpPr>
        <p:spPr>
          <a:xfrm>
            <a:off x="217325" y="1231550"/>
            <a:ext cx="8246400" cy="3356400"/>
          </a:xfrm>
          <a:prstGeom prst="rect">
            <a:avLst/>
          </a:prstGeom>
          <a:noFill/>
          <a:ln>
            <a:noFill/>
          </a:ln>
        </p:spPr>
        <p:txBody>
          <a:bodyPr lIns="91425" tIns="91425" rIns="91425" bIns="91425" anchor="ctr" anchorCtr="0">
            <a:noAutofit/>
          </a:bodyPr>
          <a:lstStyle/>
          <a:p>
            <a:pPr lvl="0" rtl="0">
              <a:spcBef>
                <a:spcPts val="0"/>
              </a:spcBef>
              <a:buNone/>
            </a:pPr>
            <a:r>
              <a:rPr lang="el" sz="1800" dirty="0" smtClean="0"/>
              <a:t>	</a:t>
            </a:r>
            <a:r>
              <a:rPr lang="el"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Μ</a:t>
            </a:r>
            <a:r>
              <a:rPr lang="el" sz="1800" dirty="0" smtClean="0"/>
              <a:t>ια </a:t>
            </a:r>
            <a:r>
              <a:rPr lang="el" sz="1800" dirty="0"/>
              <a:t>φόρα και έναν καιρό σε ένα ψηλό βουνό ζούσε μια ευτυχισμένη οικογένεια,τον πατέρα τον έλεγαν Μπομπ,την μητέρα Έλενα και είχαν δυο μικρά παιδιά τον Νίκο και την Μαργαρίτα Αυτή η οικογένεια ήταν ευτυχισμένη ώσπου κάποια μέρα ο Μπομπ έπρεπε να φύγει στο εξωτερικό για μια  επείγουσα δουλειά και έτσι έμειναν η μητέρα με τα παιδιά μόνοι τους πίσω στο σπίτι Τα χρόνια περνούσαν και ο Μπομπ δεν εμφανιζόταν ώσπου κάποια μέρα τα παιδιά και η μητέρα τους αποφάσισαν να αφήσουν αυτό το υπέροχο και καταπράσινο βουνό και να αρχίσουν να ψάξουν το Μπομπ στο </a:t>
            </a:r>
            <a:r>
              <a:rPr lang="el" sz="1800" dirty="0" smtClean="0"/>
              <a:t>εξωτερικό. </a:t>
            </a:r>
            <a:r>
              <a:rPr lang="el" sz="1800" dirty="0"/>
              <a:t>Στη διαδρομή προς το εξωτερικό , δέχονται επίθεση από κλέφτες ,τότε η μητέρα είπε στα παιδιά να φύγουν και να τρέξουν όσο πιο γρήγορα μπορούν .</a:t>
            </a:r>
            <a:r>
              <a:rPr lang="el" sz="1600" dirty="0">
                <a:solidFill>
                  <a:schemeClr val="dk1"/>
                </a:solidFill>
              </a:rPr>
              <a:t>Οι κλέφτες απαγάγουν τη μητέρα και την κρύβουν σε ένα εγκαταλειμμένο σπίτι. Τα παιδιά ήταν πολύ φοβισμένα και γύρισαν σπίτι μόνα τους.</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112"/>
        <p:cNvGrpSpPr/>
        <p:nvPr/>
      </p:nvGrpSpPr>
      <p:grpSpPr>
        <a:xfrm>
          <a:off x="0" y="0"/>
          <a:ext cx="0" cy="0"/>
          <a:chOff x="0" y="0"/>
          <a:chExt cx="0" cy="0"/>
        </a:xfrm>
      </p:grpSpPr>
      <p:sp>
        <p:nvSpPr>
          <p:cNvPr id="113" name="Shape 113"/>
          <p:cNvSpPr txBox="1"/>
          <p:nvPr/>
        </p:nvSpPr>
        <p:spPr>
          <a:xfrm>
            <a:off x="253549" y="1071750"/>
            <a:ext cx="8427600" cy="30000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l" sz="1600" dirty="0"/>
              <a:t>Οι κλέφτες απαγάγουν τη μητέρα και την κρύβουν σε ένα εγκαταλειμμένο σπίτι. Τα παιδιά ήταν πολύ φοβισμένα και γύρισαν σπίτι μόνα τους .Καθώς γυρνούσαν σπίτι είδαν τους κλέφτες που είχαν απαγάγει την μητέρα τους και πιάνουν και την Μαργαρίτα και τον Νίκο αλλά προσπάθησε και τους </a:t>
            </a:r>
            <a:r>
              <a:rPr lang="el" sz="1600" dirty="0" smtClean="0"/>
              <a:t>ξέφυγε. Ο </a:t>
            </a:r>
            <a:r>
              <a:rPr lang="el" sz="1600" dirty="0"/>
              <a:t>Νίκος τους παρακολούθησε και είδε το απόμερο μέρος που βρισκόταν το σπίτι όπου ήταν κρυμμένοι  </a:t>
            </a:r>
            <a:r>
              <a:rPr lang="el" sz="1600" dirty="0" smtClean="0"/>
              <a:t>η μητέρα </a:t>
            </a:r>
            <a:r>
              <a:rPr lang="el" sz="1600" dirty="0"/>
              <a:t>του και η αδελφή </a:t>
            </a:r>
            <a:r>
              <a:rPr lang="el" sz="1600" dirty="0" smtClean="0"/>
              <a:t>του. </a:t>
            </a:r>
            <a:r>
              <a:rPr lang="el-GR" sz="1600" dirty="0" smtClean="0"/>
              <a:t>Ο</a:t>
            </a:r>
            <a:r>
              <a:rPr lang="el" sz="1600" dirty="0" smtClean="0"/>
              <a:t>  </a:t>
            </a:r>
            <a:r>
              <a:rPr lang="el" sz="1600" dirty="0"/>
              <a:t>Νίκος επέστρεψε σπίτι του για να σκεφτεί τι έπρεπε να </a:t>
            </a:r>
            <a:r>
              <a:rPr lang="el" sz="1600" dirty="0" smtClean="0"/>
              <a:t>κάνει. </a:t>
            </a:r>
            <a:r>
              <a:rPr lang="el-GR" sz="1600" dirty="0" smtClean="0"/>
              <a:t>Ο</a:t>
            </a:r>
            <a:r>
              <a:rPr lang="el" sz="1600" dirty="0" smtClean="0"/>
              <a:t>ταν </a:t>
            </a:r>
            <a:r>
              <a:rPr lang="el" sz="1600" dirty="0"/>
              <a:t>επέστρεψε είδε τον πατέρα του , Μπομπ, να ψάχνει να βρει στο σπίτι τη γυναίκα και τα παιδιά του </a:t>
            </a:r>
            <a:r>
              <a:rPr lang="el" sz="1600" dirty="0" smtClean="0"/>
              <a:t>. </a:t>
            </a:r>
            <a:r>
              <a:rPr lang="el-GR" sz="1600" dirty="0" smtClean="0"/>
              <a:t>Ο</a:t>
            </a:r>
            <a:r>
              <a:rPr lang="el" sz="1600" dirty="0" smtClean="0"/>
              <a:t>  Νίκος </a:t>
            </a:r>
            <a:r>
              <a:rPr lang="el" sz="1600" dirty="0"/>
              <a:t>άρχισε να εξηγεί στον πατέρα τι είχε συμβεί στην οικογένεια </a:t>
            </a:r>
            <a:r>
              <a:rPr lang="el" sz="1600" dirty="0" smtClean="0"/>
              <a:t>τους. </a:t>
            </a:r>
            <a:r>
              <a:rPr lang="el-GR" sz="1600" dirty="0" smtClean="0"/>
              <a:t>Ο</a:t>
            </a:r>
            <a:r>
              <a:rPr lang="el" sz="1600" dirty="0" smtClean="0"/>
              <a:t>  </a:t>
            </a:r>
            <a:r>
              <a:rPr lang="el" sz="1600" dirty="0"/>
              <a:t>πατέρας έγινε έξαλλος και με τη βοήθεια του γιου του αποφάσισαν να πάνε να βρουν την γυναίκα του και την </a:t>
            </a:r>
            <a:r>
              <a:rPr lang="el" sz="1600" dirty="0" smtClean="0"/>
              <a:t>Μαργαρίτα. </a:t>
            </a:r>
            <a:r>
              <a:rPr lang="el-GR" sz="1600" dirty="0" smtClean="0"/>
              <a:t>Ο</a:t>
            </a:r>
            <a:r>
              <a:rPr lang="el" sz="1600" dirty="0" smtClean="0"/>
              <a:t>  </a:t>
            </a:r>
            <a:r>
              <a:rPr lang="el" sz="1600" dirty="0"/>
              <a:t>Νίκος ήξερε που βρισκόταν το εγκαταλελειμμένο σπίτι και πήγε μαζί με τον πατέρα του να </a:t>
            </a:r>
            <a:r>
              <a:rPr lang="el" sz="1600" dirty="0" smtClean="0"/>
              <a:t>τους ελευθερώσουν . Μέτα </a:t>
            </a:r>
            <a:r>
              <a:rPr lang="el" sz="1600" dirty="0"/>
              <a:t>από ώρα και με την βοήθειά της αστυνομίας καταφέρνουν και ελευθερώνουν την Έλενα μαζί με την κόρη τους </a:t>
            </a:r>
            <a:r>
              <a:rPr lang="el" sz="1600" dirty="0" smtClean="0"/>
              <a:t>Μαργαρίτα. </a:t>
            </a:r>
            <a:r>
              <a:rPr lang="el" sz="1600" dirty="0"/>
              <a:t>Τέλος γύρισαν όλοι </a:t>
            </a:r>
            <a:r>
              <a:rPr lang="el" sz="1600" dirty="0" smtClean="0"/>
              <a:t>μαζί, </a:t>
            </a:r>
            <a:r>
              <a:rPr lang="el" sz="1600" dirty="0"/>
              <a:t>μετά από αυτή την τραγική </a:t>
            </a:r>
            <a:r>
              <a:rPr lang="el" sz="1600" dirty="0" smtClean="0"/>
              <a:t>ιστορία, </a:t>
            </a:r>
            <a:r>
              <a:rPr lang="el" sz="1600" dirty="0"/>
              <a:t>πίσω στο βουνό όπου βρισκόταν το σπίτι </a:t>
            </a:r>
            <a:r>
              <a:rPr lang="el" sz="1600" dirty="0" smtClean="0"/>
              <a:t>τους. </a:t>
            </a:r>
            <a:r>
              <a:rPr lang="el-GR" sz="1600" dirty="0" smtClean="0"/>
              <a:t>Ο</a:t>
            </a:r>
            <a:r>
              <a:rPr lang="el" sz="1600" dirty="0" smtClean="0"/>
              <a:t>  </a:t>
            </a:r>
            <a:r>
              <a:rPr lang="el" sz="1600" dirty="0"/>
              <a:t>Μπομπ υποσχέθηκε στην οικογένεια του ότι δεν θα τους άφηνε πότε ξανά μόνους τους. Και έζησαν αυτοί καλά και αγαπημένοι και εμείς ακόμα </a:t>
            </a:r>
            <a:r>
              <a:rPr lang="el" sz="1600" dirty="0" smtClean="0"/>
              <a:t>καλύτερα!</a:t>
            </a:r>
            <a:endParaRPr lang="el" sz="1600" dirty="0"/>
          </a:p>
          <a:p>
            <a:pPr lvl="0" rtl="0">
              <a:lnSpc>
                <a:spcPct val="115000"/>
              </a:lnSpc>
              <a:spcBef>
                <a:spcPts val="0"/>
              </a:spcBef>
              <a:buNone/>
            </a:pPr>
            <a:endParaRPr sz="1600" b="1" dirty="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17"/>
        <p:cNvGrpSpPr/>
        <p:nvPr/>
      </p:nvGrpSpPr>
      <p:grpSpPr>
        <a:xfrm>
          <a:off x="0" y="0"/>
          <a:ext cx="0" cy="0"/>
          <a:chOff x="0" y="0"/>
          <a:chExt cx="0" cy="0"/>
        </a:xfrm>
      </p:grpSpPr>
      <p:sp>
        <p:nvSpPr>
          <p:cNvPr id="118" name="Shape 118"/>
          <p:cNvSpPr/>
          <p:nvPr/>
        </p:nvSpPr>
        <p:spPr>
          <a:xfrm>
            <a:off x="362225" y="0"/>
            <a:ext cx="8041199" cy="2511300"/>
          </a:xfrm>
          <a:prstGeom prst="ellipse">
            <a:avLst/>
          </a:prstGeom>
          <a:solidFill>
            <a:srgbClr val="C27BA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 name="Shape 119"/>
          <p:cNvSpPr txBox="1"/>
          <p:nvPr/>
        </p:nvSpPr>
        <p:spPr>
          <a:xfrm>
            <a:off x="905525" y="706350"/>
            <a:ext cx="6954600" cy="1098600"/>
          </a:xfrm>
          <a:prstGeom prst="rect">
            <a:avLst/>
          </a:prstGeom>
          <a:noFill/>
          <a:ln>
            <a:noFill/>
          </a:ln>
        </p:spPr>
        <p:txBody>
          <a:bodyPr lIns="91425" tIns="91425" rIns="91425" bIns="91425" anchor="t" anchorCtr="0">
            <a:noAutofit/>
          </a:bodyPr>
          <a:lstStyle/>
          <a:p>
            <a:pPr algn="ctr">
              <a:spcBef>
                <a:spcPts val="0"/>
              </a:spcBef>
              <a:buNone/>
            </a:pPr>
            <a:r>
              <a:rPr lang="el" sz="2400"/>
              <a:t>ΕΥΧΑΡΙΣΤΟΥΜΕ ΠΟΥ ΠΑΡΑΚΟΛΟΥΘΗΣΑΤΕ ΤΗΝ ΠΑΡΟΥΣΙΑΣΗ ΜΑΣ</a:t>
            </a:r>
          </a:p>
        </p:txBody>
      </p:sp>
      <p:sp>
        <p:nvSpPr>
          <p:cNvPr id="120" name="Shape 120"/>
          <p:cNvSpPr/>
          <p:nvPr/>
        </p:nvSpPr>
        <p:spPr>
          <a:xfrm>
            <a:off x="1231475" y="3078850"/>
            <a:ext cx="6302699" cy="1629899"/>
          </a:xfrm>
          <a:prstGeom prst="ellipse">
            <a:avLst/>
          </a:prstGeom>
          <a:solidFill>
            <a:srgbClr val="C27BA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1" name="Shape 121"/>
          <p:cNvSpPr txBox="1"/>
          <p:nvPr/>
        </p:nvSpPr>
        <p:spPr>
          <a:xfrm>
            <a:off x="1376425" y="3682550"/>
            <a:ext cx="6109499" cy="495000"/>
          </a:xfrm>
          <a:prstGeom prst="rect">
            <a:avLst/>
          </a:prstGeom>
          <a:noFill/>
          <a:ln>
            <a:noFill/>
          </a:ln>
        </p:spPr>
        <p:txBody>
          <a:bodyPr lIns="91425" tIns="91425" rIns="91425" bIns="91425" anchor="t" anchorCtr="0">
            <a:noAutofit/>
          </a:bodyPr>
          <a:lstStyle/>
          <a:p>
            <a:pPr algn="ctr">
              <a:spcBef>
                <a:spcPts val="0"/>
              </a:spcBef>
              <a:buNone/>
            </a:pPr>
            <a:r>
              <a:rPr lang="el" sz="2400"/>
              <a:t>ΕΛΠΙΖΟΥΜΕ ΝΑ ΣΑΣ ΑΡΕΣΕ</a:t>
            </a:r>
          </a:p>
        </p:txBody>
      </p:sp>
      <p:sp>
        <p:nvSpPr>
          <p:cNvPr id="122" name="Shape 122"/>
          <p:cNvSpPr/>
          <p:nvPr/>
        </p:nvSpPr>
        <p:spPr>
          <a:xfrm>
            <a:off x="470875" y="2233675"/>
            <a:ext cx="760589" cy="845153"/>
          </a:xfrm>
          <a:prstGeom prst="lightningBol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3" name="Shape 123"/>
          <p:cNvSpPr/>
          <p:nvPr/>
        </p:nvSpPr>
        <p:spPr>
          <a:xfrm>
            <a:off x="7184000" y="2402725"/>
            <a:ext cx="676133" cy="845153"/>
          </a:xfrm>
          <a:prstGeom prst="lightningBol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0" y="0"/>
            <a:ext cx="9144000" cy="1059599"/>
          </a:xfrm>
          <a:prstGeom prst="rect">
            <a:avLst/>
          </a:prstGeom>
        </p:spPr>
        <p:txBody>
          <a:bodyPr lIns="91425" tIns="91425" rIns="91425" bIns="91425" anchor="b" anchorCtr="0">
            <a:noAutofit/>
          </a:bodyPr>
          <a:lstStyle/>
          <a:p>
            <a:pPr>
              <a:spcBef>
                <a:spcPts val="0"/>
              </a:spcBef>
              <a:buNone/>
            </a:pPr>
            <a:r>
              <a:rPr lang="el"/>
              <a:t>ΠΗΓΕΣ</a:t>
            </a:r>
          </a:p>
        </p:txBody>
      </p:sp>
      <p:sp>
        <p:nvSpPr>
          <p:cNvPr id="129" name="Shape 129"/>
          <p:cNvSpPr txBox="1">
            <a:spLocks noGrp="1"/>
          </p:cNvSpPr>
          <p:nvPr>
            <p:ph type="subTitle" idx="1"/>
          </p:nvPr>
        </p:nvSpPr>
        <p:spPr>
          <a:xfrm>
            <a:off x="0" y="1220375"/>
            <a:ext cx="9144000" cy="3816900"/>
          </a:xfrm>
          <a:prstGeom prst="rect">
            <a:avLst/>
          </a:prstGeom>
        </p:spPr>
        <p:txBody>
          <a:bodyPr lIns="91425" tIns="91425" rIns="91425" bIns="91425" anchor="t" anchorCtr="0">
            <a:noAutofit/>
          </a:bodyPr>
          <a:lstStyle/>
          <a:p>
            <a:pPr marL="457200" lvl="0" indent="-342900" algn="l" rtl="0">
              <a:lnSpc>
                <a:spcPct val="115000"/>
              </a:lnSpc>
              <a:spcBef>
                <a:spcPts val="1800"/>
              </a:spcBef>
              <a:buClr>
                <a:srgbClr val="000000"/>
              </a:buClr>
              <a:buSzPct val="100000"/>
              <a:buFont typeface="Arial"/>
              <a:buAutoNum type="arabicPeriod"/>
            </a:pPr>
            <a:r>
              <a:rPr lang="el" sz="1800" b="1">
                <a:solidFill>
                  <a:srgbClr val="000000"/>
                </a:solidFill>
                <a:hlinkClick r:id="rId3"/>
              </a:rPr>
              <a:t>http://www.talkingcure.gr/talk/15/</a:t>
            </a:r>
            <a:r>
              <a:rPr lang="el" sz="1800" b="1">
                <a:solidFill>
                  <a:srgbClr val="000000"/>
                </a:solidFill>
              </a:rPr>
              <a:t> </a:t>
            </a:r>
            <a:r>
              <a:rPr lang="el" sz="1800" b="1" i="1" u="sng">
                <a:solidFill>
                  <a:srgbClr val="000000"/>
                </a:solidFill>
                <a:latin typeface="Arial"/>
                <a:ea typeface="Arial"/>
                <a:cs typeface="Arial"/>
                <a:sym typeface="Arial"/>
              </a:rPr>
              <a:t>Ο ΡΟΛΟΣ ΤΩΝ ΠΑΡΑΜΥΘΙΩΝ ΣΤΗΝ ΠΑΙΔΙΚΗ ΨΥΧΗ</a:t>
            </a:r>
          </a:p>
          <a:p>
            <a:pPr marL="457200" lvl="0" indent="-342900" algn="l" rtl="0">
              <a:lnSpc>
                <a:spcPct val="115000"/>
              </a:lnSpc>
              <a:spcBef>
                <a:spcPts val="0"/>
              </a:spcBef>
              <a:buClr>
                <a:srgbClr val="000000"/>
              </a:buClr>
              <a:buSzPct val="100000"/>
              <a:buFont typeface="Arial"/>
              <a:buAutoNum type="arabicPeriod"/>
            </a:pPr>
            <a:r>
              <a:rPr lang="el" sz="1800" b="1">
                <a:solidFill>
                  <a:srgbClr val="000000"/>
                </a:solidFill>
                <a:latin typeface="Arial"/>
                <a:ea typeface="Arial"/>
                <a:cs typeface="Arial"/>
                <a:sym typeface="Arial"/>
                <a:hlinkClick r:id="rId4"/>
              </a:rPr>
              <a:t>http://el.wikipedia.org/wiki/%CE%A7%CE%AC%CF%81%CE%B9_%CE%A0%CF%8C%CF%84%CE%B5%CF%81</a:t>
            </a:r>
            <a:r>
              <a:rPr lang="el" sz="1800" b="1">
                <a:solidFill>
                  <a:srgbClr val="000000"/>
                </a:solidFill>
                <a:latin typeface="Arial"/>
                <a:ea typeface="Arial"/>
                <a:cs typeface="Arial"/>
                <a:sym typeface="Arial"/>
              </a:rPr>
              <a:t> </a:t>
            </a:r>
            <a:r>
              <a:rPr lang="el" sz="1800" b="1" i="1" u="sng">
                <a:solidFill>
                  <a:srgbClr val="000000"/>
                </a:solidFill>
                <a:latin typeface="Arial"/>
                <a:ea typeface="Arial"/>
                <a:cs typeface="Arial"/>
                <a:sym typeface="Arial"/>
              </a:rPr>
              <a:t>ΧΑΡΙ ΠΟΤΕΡ</a:t>
            </a:r>
          </a:p>
          <a:p>
            <a:pPr marL="457200" lvl="0" indent="-342900" algn="l">
              <a:lnSpc>
                <a:spcPct val="115000"/>
              </a:lnSpc>
              <a:spcBef>
                <a:spcPts val="0"/>
              </a:spcBef>
              <a:buClr>
                <a:srgbClr val="000000"/>
              </a:buClr>
              <a:buSzPct val="100000"/>
              <a:buFont typeface="Arial"/>
              <a:buAutoNum type="arabicPeriod"/>
            </a:pPr>
            <a:r>
              <a:rPr lang="el" sz="1800" b="1">
                <a:solidFill>
                  <a:srgbClr val="000000"/>
                </a:solidFill>
                <a:latin typeface="Arial"/>
                <a:ea typeface="Arial"/>
                <a:cs typeface="Arial"/>
                <a:sym typeface="Arial"/>
                <a:hlinkClick r:id="rId5"/>
              </a:rPr>
              <a:t>http://el.wikipedia.org/wiki/%CE%A0%CF%8D%CE%BB%CE%B7:%CE%9A%CF%8D%CF%81%CE%B9%CE%B1</a:t>
            </a:r>
            <a:r>
              <a:rPr lang="el" sz="1800" b="1">
                <a:solidFill>
                  <a:srgbClr val="000000"/>
                </a:solidFill>
                <a:latin typeface="Arial"/>
                <a:ea typeface="Arial"/>
                <a:cs typeface="Arial"/>
                <a:sym typeface="Arial"/>
              </a:rPr>
              <a:t> </a:t>
            </a:r>
          </a:p>
        </p:txBody>
      </p:sp>
      <p:pic>
        <p:nvPicPr>
          <p:cNvPr id="130" name="Shape 130"/>
          <p:cNvPicPr preferRelativeResize="0"/>
          <p:nvPr/>
        </p:nvPicPr>
        <p:blipFill>
          <a:blip r:embed="rId6">
            <a:alphaModFix/>
          </a:blip>
          <a:stretch>
            <a:fillRect/>
          </a:stretch>
        </p:blipFill>
        <p:spPr>
          <a:xfrm>
            <a:off x="3736925" y="3354075"/>
            <a:ext cx="2345700" cy="16831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B8AF"/>
        </a:solidFill>
        <a:effectLst/>
      </p:bgPr>
    </p:bg>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0" y="369625"/>
            <a:ext cx="9144000" cy="1159799"/>
          </a:xfrm>
          <a:prstGeom prst="rect">
            <a:avLst/>
          </a:prstGeom>
        </p:spPr>
        <p:txBody>
          <a:bodyPr lIns="91425" tIns="91425" rIns="91425" bIns="91425" anchor="ctr" anchorCtr="0">
            <a:noAutofit/>
          </a:bodyPr>
          <a:lstStyle/>
          <a:p>
            <a:pPr>
              <a:spcBef>
                <a:spcPts val="0"/>
              </a:spcBef>
              <a:buNone/>
            </a:pPr>
            <a:r>
              <a:rPr lang="el" sz="3400" b="1" u="sng">
                <a:solidFill>
                  <a:srgbClr val="0B5394"/>
                </a:solidFill>
                <a:latin typeface="Courier New"/>
                <a:ea typeface="Courier New"/>
                <a:cs typeface="Courier New"/>
                <a:sym typeface="Courier New"/>
              </a:rPr>
              <a:t>ΤΑ ΠΑΡΑΜΥΘΙΑ ΣΤΟ CINEMA(1937-2014)</a:t>
            </a:r>
          </a:p>
        </p:txBody>
      </p:sp>
      <p:sp>
        <p:nvSpPr>
          <p:cNvPr id="37" name="Shape 37"/>
          <p:cNvSpPr txBox="1">
            <a:spLocks noGrp="1"/>
          </p:cNvSpPr>
          <p:nvPr>
            <p:ph type="subTitle" idx="1"/>
          </p:nvPr>
        </p:nvSpPr>
        <p:spPr>
          <a:xfrm>
            <a:off x="0" y="2751625"/>
            <a:ext cx="4512599" cy="2874899"/>
          </a:xfrm>
          <a:prstGeom prst="rect">
            <a:avLst/>
          </a:prstGeom>
        </p:spPr>
        <p:txBody>
          <a:bodyPr lIns="91425" tIns="91425" rIns="91425" bIns="91425" anchor="t" anchorCtr="0">
            <a:noAutofit/>
          </a:bodyPr>
          <a:lstStyle/>
          <a:p>
            <a:pPr lvl="0" algn="l" rtl="0">
              <a:spcBef>
                <a:spcPts val="0"/>
              </a:spcBef>
              <a:buNone/>
            </a:pPr>
            <a:r>
              <a:rPr lang="el" sz="2200" b="1" u="sng">
                <a:solidFill>
                  <a:srgbClr val="0B5394"/>
                </a:solidFill>
              </a:rPr>
              <a:t>ΟΜΑΔΑ: </a:t>
            </a:r>
            <a:r>
              <a:rPr lang="el" sz="2200" b="1" i="1" u="sng">
                <a:solidFill>
                  <a:srgbClr val="0B5394"/>
                </a:solidFill>
              </a:rPr>
              <a:t>ΟΙ ΚΑΡΑΓΚΙΟΖΗΔΕΣ</a:t>
            </a:r>
          </a:p>
          <a:p>
            <a:pPr algn="l" rtl="0">
              <a:spcBef>
                <a:spcPts val="0"/>
              </a:spcBef>
              <a:buNone/>
            </a:pPr>
            <a:r>
              <a:rPr lang="el" sz="2200" b="1">
                <a:solidFill>
                  <a:srgbClr val="741B47"/>
                </a:solidFill>
              </a:rPr>
              <a:t>Δορλή Μαρία </a:t>
            </a:r>
          </a:p>
          <a:p>
            <a:pPr algn="l" rtl="0">
              <a:spcBef>
                <a:spcPts val="0"/>
              </a:spcBef>
              <a:buNone/>
            </a:pPr>
            <a:r>
              <a:rPr lang="el" sz="2200" b="1">
                <a:solidFill>
                  <a:srgbClr val="741B47"/>
                </a:solidFill>
              </a:rPr>
              <a:t>Μαρκόπουλος Αντώνης </a:t>
            </a:r>
          </a:p>
          <a:p>
            <a:pPr algn="l" rtl="0">
              <a:spcBef>
                <a:spcPts val="0"/>
              </a:spcBef>
              <a:buNone/>
            </a:pPr>
            <a:r>
              <a:rPr lang="el" sz="2200" b="1">
                <a:solidFill>
                  <a:srgbClr val="741B47"/>
                </a:solidFill>
              </a:rPr>
              <a:t>Σιμώνη Σίλβια</a:t>
            </a:r>
          </a:p>
          <a:p>
            <a:pPr algn="l" rtl="0">
              <a:spcBef>
                <a:spcPts val="0"/>
              </a:spcBef>
              <a:buNone/>
            </a:pPr>
            <a:r>
              <a:rPr lang="el" sz="2200" b="1">
                <a:solidFill>
                  <a:srgbClr val="741B47"/>
                </a:solidFill>
              </a:rPr>
              <a:t>Χριστόπουλος Γιώργος</a:t>
            </a:r>
          </a:p>
          <a:p>
            <a:pPr algn="l" rtl="0">
              <a:spcBef>
                <a:spcPts val="0"/>
              </a:spcBef>
              <a:buNone/>
            </a:pPr>
            <a:r>
              <a:rPr lang="el" sz="2200" b="1">
                <a:solidFill>
                  <a:srgbClr val="741B47"/>
                </a:solidFill>
              </a:rPr>
              <a:t>Χρυσανθακοπούλου Αγγελική</a:t>
            </a:r>
          </a:p>
        </p:txBody>
      </p:sp>
      <p:sp>
        <p:nvSpPr>
          <p:cNvPr id="38" name="Shape 38"/>
          <p:cNvSpPr txBox="1">
            <a:spLocks noGrp="1"/>
          </p:cNvSpPr>
          <p:nvPr>
            <p:ph type="subTitle" idx="2"/>
          </p:nvPr>
        </p:nvSpPr>
        <p:spPr>
          <a:xfrm>
            <a:off x="4631400" y="2968500"/>
            <a:ext cx="4512599" cy="2175000"/>
          </a:xfrm>
          <a:prstGeom prst="rect">
            <a:avLst/>
          </a:prstGeom>
        </p:spPr>
        <p:txBody>
          <a:bodyPr lIns="91425" tIns="91425" rIns="91425" bIns="91425" anchor="t" anchorCtr="0">
            <a:noAutofit/>
          </a:bodyPr>
          <a:lstStyle/>
          <a:p>
            <a:pPr algn="l" rtl="0">
              <a:spcBef>
                <a:spcPts val="0"/>
              </a:spcBef>
              <a:buNone/>
            </a:pPr>
            <a:r>
              <a:rPr lang="el" sz="2200" b="1" u="sng">
                <a:solidFill>
                  <a:srgbClr val="0B5394"/>
                </a:solidFill>
              </a:rPr>
              <a:t>Σχολικό Έτος</a:t>
            </a:r>
            <a:r>
              <a:rPr lang="el" sz="2200">
                <a:solidFill>
                  <a:srgbClr val="0B5394"/>
                </a:solidFill>
              </a:rPr>
              <a:t>:</a:t>
            </a:r>
            <a:r>
              <a:rPr lang="el" sz="2200">
                <a:solidFill>
                  <a:srgbClr val="741B47"/>
                </a:solidFill>
              </a:rPr>
              <a:t>2014-2015</a:t>
            </a:r>
          </a:p>
          <a:p>
            <a:pPr algn="l" rtl="0">
              <a:spcBef>
                <a:spcPts val="0"/>
              </a:spcBef>
              <a:buNone/>
            </a:pPr>
            <a:r>
              <a:rPr lang="el" sz="2200" b="1" u="sng">
                <a:solidFill>
                  <a:srgbClr val="0B5394"/>
                </a:solidFill>
              </a:rPr>
              <a:t>Τμήματα</a:t>
            </a:r>
            <a:r>
              <a:rPr lang="el" sz="2200">
                <a:solidFill>
                  <a:srgbClr val="0B5394"/>
                </a:solidFill>
              </a:rPr>
              <a:t>:</a:t>
            </a:r>
            <a:r>
              <a:rPr lang="el" sz="2200"/>
              <a:t> </a:t>
            </a:r>
            <a:r>
              <a:rPr lang="el" sz="2200">
                <a:solidFill>
                  <a:srgbClr val="741B47"/>
                </a:solidFill>
              </a:rPr>
              <a:t>Α1-Α2</a:t>
            </a:r>
          </a:p>
          <a:p>
            <a:pPr algn="l" rtl="0">
              <a:spcBef>
                <a:spcPts val="0"/>
              </a:spcBef>
              <a:buNone/>
            </a:pPr>
            <a:endParaRPr sz="2200">
              <a:solidFill>
                <a:srgbClr val="741B47"/>
              </a:solidFill>
            </a:endParaRPr>
          </a:p>
          <a:p>
            <a:pPr algn="l" rtl="0">
              <a:spcBef>
                <a:spcPts val="0"/>
              </a:spcBef>
              <a:buNone/>
            </a:pPr>
            <a:endParaRPr sz="2200">
              <a:solidFill>
                <a:srgbClr val="741B47"/>
              </a:solidFill>
            </a:endParaRPr>
          </a:p>
          <a:p>
            <a:pPr algn="l" rtl="0">
              <a:spcBef>
                <a:spcPts val="0"/>
              </a:spcBef>
              <a:buNone/>
            </a:pPr>
            <a:endParaRPr sz="2200">
              <a:solidFill>
                <a:srgbClr val="741B47"/>
              </a:solidFill>
            </a:endParaRPr>
          </a:p>
          <a:p>
            <a:pPr lvl="0" algn="l" rtl="0">
              <a:spcBef>
                <a:spcPts val="0"/>
              </a:spcBef>
              <a:buNone/>
            </a:pPr>
            <a:r>
              <a:rPr lang="el" sz="2200">
                <a:solidFill>
                  <a:srgbClr val="741B47"/>
                </a:solidFill>
              </a:rPr>
              <a:t>                            </a:t>
            </a:r>
            <a:r>
              <a:rPr lang="el" sz="1100">
                <a:solidFill>
                  <a:srgbClr val="741B47"/>
                </a:solidFill>
              </a:rPr>
              <a:t>  ΓΕΝΙΚΟ ΛΥΚΕΙΟ ΔΙΑΚΟΠΤΟΥ</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42"/>
        <p:cNvGrpSpPr/>
        <p:nvPr/>
      </p:nvGrpSpPr>
      <p:grpSpPr>
        <a:xfrm>
          <a:off x="0" y="0"/>
          <a:ext cx="0" cy="0"/>
          <a:chOff x="0" y="0"/>
          <a:chExt cx="0" cy="0"/>
        </a:xfrm>
      </p:grpSpPr>
      <p:sp>
        <p:nvSpPr>
          <p:cNvPr id="43" name="Shape 43"/>
          <p:cNvSpPr txBox="1">
            <a:spLocks noGrp="1"/>
          </p:cNvSpPr>
          <p:nvPr>
            <p:ph type="ctrTitle"/>
          </p:nvPr>
        </p:nvSpPr>
        <p:spPr>
          <a:xfrm>
            <a:off x="816775" y="0"/>
            <a:ext cx="7772400" cy="1258499"/>
          </a:xfrm>
          <a:prstGeom prst="rect">
            <a:avLst/>
          </a:prstGeom>
        </p:spPr>
        <p:txBody>
          <a:bodyPr lIns="91425" tIns="91425" rIns="91425" bIns="91425" anchor="b" anchorCtr="0">
            <a:noAutofit/>
          </a:bodyPr>
          <a:lstStyle/>
          <a:p>
            <a:pPr>
              <a:spcBef>
                <a:spcPts val="0"/>
              </a:spcBef>
              <a:buNone/>
            </a:pPr>
            <a:r>
              <a:rPr lang="el"/>
              <a:t>ΠΑΡΑΜΥΘΙ</a:t>
            </a:r>
          </a:p>
        </p:txBody>
      </p:sp>
      <p:sp>
        <p:nvSpPr>
          <p:cNvPr id="44" name="Shape 44"/>
          <p:cNvSpPr txBox="1">
            <a:spLocks noGrp="1"/>
          </p:cNvSpPr>
          <p:nvPr>
            <p:ph type="subTitle" idx="1"/>
          </p:nvPr>
        </p:nvSpPr>
        <p:spPr>
          <a:xfrm>
            <a:off x="0" y="1952625"/>
            <a:ext cx="9144000" cy="31907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l" sz="2200" b="1" i="0" dirty="0">
                <a:solidFill>
                  <a:srgbClr val="000000"/>
                </a:solidFill>
                <a:latin typeface="Arial"/>
                <a:ea typeface="Arial"/>
                <a:cs typeface="Arial"/>
                <a:sym typeface="Arial"/>
              </a:rPr>
              <a:t>Το παραμύθι </a:t>
            </a:r>
            <a:r>
              <a:rPr lang="el" sz="2200" b="1" dirty="0">
                <a:solidFill>
                  <a:srgbClr val="000000"/>
                </a:solidFill>
                <a:latin typeface="Arial"/>
                <a:ea typeface="Arial"/>
                <a:cs typeface="Arial"/>
                <a:sym typeface="Arial"/>
              </a:rPr>
              <a:t>είναι</a:t>
            </a:r>
            <a:r>
              <a:rPr lang="el" sz="2200" b="1" i="0" dirty="0">
                <a:solidFill>
                  <a:srgbClr val="000000"/>
                </a:solidFill>
                <a:latin typeface="Arial"/>
                <a:ea typeface="Arial"/>
                <a:cs typeface="Arial"/>
                <a:sym typeface="Arial"/>
              </a:rPr>
              <a:t> μια </a:t>
            </a:r>
            <a:r>
              <a:rPr lang="el" sz="2200" b="1" dirty="0">
                <a:solidFill>
                  <a:srgbClr val="000000"/>
                </a:solidFill>
                <a:latin typeface="Arial"/>
                <a:ea typeface="Arial"/>
                <a:cs typeface="Arial"/>
                <a:sym typeface="Arial"/>
              </a:rPr>
              <a:t>φανταστική</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ιστορία</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κυρίως</a:t>
            </a:r>
            <a:r>
              <a:rPr lang="el" sz="2200" b="1" i="0" dirty="0">
                <a:solidFill>
                  <a:srgbClr val="000000"/>
                </a:solidFill>
                <a:latin typeface="Arial"/>
                <a:ea typeface="Arial"/>
                <a:cs typeface="Arial"/>
                <a:sym typeface="Arial"/>
              </a:rPr>
              <a:t> για </a:t>
            </a:r>
            <a:r>
              <a:rPr lang="el" sz="2200" b="1" dirty="0">
                <a:solidFill>
                  <a:srgbClr val="000000"/>
                </a:solidFill>
                <a:latin typeface="Arial"/>
                <a:ea typeface="Arial"/>
                <a:cs typeface="Arial"/>
                <a:sym typeface="Arial"/>
              </a:rPr>
              <a:t>παιδιά</a:t>
            </a:r>
            <a:r>
              <a:rPr lang="el" sz="2200" b="1" i="0" dirty="0">
                <a:solidFill>
                  <a:srgbClr val="000000"/>
                </a:solidFill>
                <a:latin typeface="Arial"/>
                <a:ea typeface="Arial"/>
                <a:cs typeface="Arial"/>
                <a:sym typeface="Arial"/>
              </a:rPr>
              <a:t>, με </a:t>
            </a:r>
            <a:r>
              <a:rPr lang="el" sz="2200" b="1" dirty="0">
                <a:solidFill>
                  <a:srgbClr val="000000"/>
                </a:solidFill>
                <a:latin typeface="Arial"/>
                <a:ea typeface="Arial"/>
                <a:cs typeface="Arial"/>
                <a:sym typeface="Arial"/>
              </a:rPr>
              <a:t>έντονα</a:t>
            </a:r>
            <a:r>
              <a:rPr lang="el" sz="2200" b="1" i="0" dirty="0">
                <a:solidFill>
                  <a:srgbClr val="000000"/>
                </a:solidFill>
                <a:latin typeface="Arial"/>
                <a:ea typeface="Arial"/>
                <a:cs typeface="Arial"/>
                <a:sym typeface="Arial"/>
              </a:rPr>
              <a:t> τα </a:t>
            </a:r>
            <a:r>
              <a:rPr lang="el" sz="2200" b="1" dirty="0">
                <a:solidFill>
                  <a:srgbClr val="000000"/>
                </a:solidFill>
                <a:latin typeface="Arial"/>
                <a:ea typeface="Arial"/>
                <a:cs typeface="Arial"/>
                <a:sym typeface="Arial"/>
              </a:rPr>
              <a:t>στοιχεία</a:t>
            </a:r>
            <a:r>
              <a:rPr lang="el" sz="2200" b="1" i="0" dirty="0">
                <a:solidFill>
                  <a:srgbClr val="000000"/>
                </a:solidFill>
                <a:latin typeface="Arial"/>
                <a:ea typeface="Arial"/>
                <a:cs typeface="Arial"/>
                <a:sym typeface="Arial"/>
              </a:rPr>
              <a:t> του </a:t>
            </a:r>
            <a:r>
              <a:rPr lang="el" sz="2200" b="1" dirty="0">
                <a:solidFill>
                  <a:schemeClr val="accent1"/>
                </a:solidFill>
                <a:latin typeface="Arial"/>
                <a:ea typeface="Arial"/>
                <a:cs typeface="Arial"/>
                <a:sym typeface="Arial"/>
              </a:rPr>
              <a:t>εξωπραγματικού</a:t>
            </a:r>
            <a:r>
              <a:rPr lang="el" sz="2200" b="1" i="0" dirty="0">
                <a:solidFill>
                  <a:schemeClr val="accent1"/>
                </a:solidFill>
                <a:latin typeface="Arial"/>
                <a:ea typeface="Arial"/>
                <a:cs typeface="Arial"/>
                <a:sym typeface="Arial"/>
              </a:rPr>
              <a:t> </a:t>
            </a:r>
            <a:r>
              <a:rPr lang="el" sz="2200" b="1" i="0" dirty="0">
                <a:solidFill>
                  <a:srgbClr val="000000"/>
                </a:solidFill>
                <a:latin typeface="Arial"/>
                <a:ea typeface="Arial"/>
                <a:cs typeface="Arial"/>
                <a:sym typeface="Arial"/>
              </a:rPr>
              <a:t>και του </a:t>
            </a:r>
            <a:r>
              <a:rPr lang="el" sz="2200" b="1" dirty="0">
                <a:solidFill>
                  <a:schemeClr val="accent1"/>
                </a:solidFill>
                <a:latin typeface="Arial"/>
                <a:ea typeface="Arial"/>
                <a:cs typeface="Arial"/>
                <a:sym typeface="Arial"/>
              </a:rPr>
              <a:t>παράλογου</a:t>
            </a:r>
            <a:r>
              <a:rPr lang="el" sz="2200" b="1" i="0" dirty="0">
                <a:solidFill>
                  <a:srgbClr val="000000"/>
                </a:solidFill>
                <a:latin typeface="Arial"/>
                <a:ea typeface="Arial"/>
                <a:cs typeface="Arial"/>
                <a:sym typeface="Arial"/>
              </a:rPr>
              <a:t>, του </a:t>
            </a:r>
            <a:r>
              <a:rPr lang="el" sz="2200" b="1" dirty="0">
                <a:solidFill>
                  <a:schemeClr val="accent1"/>
                </a:solidFill>
                <a:latin typeface="Arial"/>
                <a:ea typeface="Arial"/>
                <a:cs typeface="Arial"/>
                <a:sym typeface="Arial"/>
              </a:rPr>
              <a:t>υπερφυσικού</a:t>
            </a:r>
            <a:r>
              <a:rPr lang="el" sz="2200" b="1" i="0" dirty="0">
                <a:solidFill>
                  <a:srgbClr val="000000"/>
                </a:solidFill>
                <a:latin typeface="Arial"/>
                <a:ea typeface="Arial"/>
                <a:cs typeface="Arial"/>
                <a:sym typeface="Arial"/>
              </a:rPr>
              <a:t> και του </a:t>
            </a:r>
            <a:r>
              <a:rPr lang="el" sz="2200" b="1" dirty="0">
                <a:solidFill>
                  <a:schemeClr val="accent1"/>
                </a:solidFill>
                <a:latin typeface="Arial"/>
                <a:ea typeface="Arial"/>
                <a:cs typeface="Arial"/>
                <a:sym typeface="Arial"/>
              </a:rPr>
              <a:t>μαγικού</a:t>
            </a:r>
            <a:r>
              <a:rPr lang="el" sz="2200" b="1" i="0" dirty="0">
                <a:solidFill>
                  <a:srgbClr val="000000"/>
                </a:solidFill>
                <a:latin typeface="Arial"/>
                <a:ea typeface="Arial"/>
                <a:cs typeface="Arial"/>
                <a:sym typeface="Arial"/>
              </a:rPr>
              <a:t>, που </a:t>
            </a:r>
            <a:r>
              <a:rPr lang="el" sz="2200" b="1" dirty="0">
                <a:solidFill>
                  <a:srgbClr val="000000"/>
                </a:solidFill>
                <a:latin typeface="Arial"/>
                <a:ea typeface="Arial"/>
                <a:cs typeface="Arial"/>
                <a:sym typeface="Arial"/>
              </a:rPr>
              <a:t>έχει</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συχνά</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ψυχαγωγικό</a:t>
            </a:r>
            <a:r>
              <a:rPr lang="el" sz="2200" b="1" i="0" dirty="0">
                <a:solidFill>
                  <a:srgbClr val="000000"/>
                </a:solidFill>
                <a:latin typeface="Arial"/>
                <a:ea typeface="Arial"/>
                <a:cs typeface="Arial"/>
                <a:sym typeface="Arial"/>
              </a:rPr>
              <a:t> και </a:t>
            </a:r>
            <a:r>
              <a:rPr lang="el" sz="2200" b="1" dirty="0">
                <a:solidFill>
                  <a:srgbClr val="000000"/>
                </a:solidFill>
                <a:latin typeface="Arial"/>
                <a:ea typeface="Arial"/>
                <a:cs typeface="Arial"/>
                <a:sym typeface="Arial"/>
              </a:rPr>
              <a:t>διδακτικό</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χαρακτήρα.</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Κατά</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βάση</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διαδίδονται</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από</a:t>
            </a:r>
            <a:r>
              <a:rPr lang="el" sz="2200" b="1" i="0" dirty="0">
                <a:solidFill>
                  <a:srgbClr val="000000"/>
                </a:solidFill>
                <a:latin typeface="Arial"/>
                <a:ea typeface="Arial"/>
                <a:cs typeface="Arial"/>
                <a:sym typeface="Arial"/>
              </a:rPr>
              <a:t> </a:t>
            </a:r>
            <a:r>
              <a:rPr lang="el" sz="2200" b="1" dirty="0" smtClean="0">
                <a:solidFill>
                  <a:srgbClr val="000000"/>
                </a:solidFill>
                <a:latin typeface="Arial"/>
                <a:ea typeface="Arial"/>
                <a:cs typeface="Arial"/>
                <a:sym typeface="Arial"/>
              </a:rPr>
              <a:t>γενιά</a:t>
            </a:r>
            <a:r>
              <a:rPr lang="el" sz="2200" b="1" i="0" dirty="0" smtClean="0">
                <a:solidFill>
                  <a:srgbClr val="000000"/>
                </a:solidFill>
                <a:latin typeface="Arial"/>
                <a:ea typeface="Arial"/>
                <a:cs typeface="Arial"/>
                <a:sym typeface="Arial"/>
              </a:rPr>
              <a:t> </a:t>
            </a:r>
            <a:r>
              <a:rPr lang="el" sz="2200" b="1" i="0" dirty="0">
                <a:solidFill>
                  <a:srgbClr val="000000"/>
                </a:solidFill>
                <a:latin typeface="Arial"/>
                <a:ea typeface="Arial"/>
                <a:cs typeface="Arial"/>
                <a:sym typeface="Arial"/>
              </a:rPr>
              <a:t>σε </a:t>
            </a:r>
            <a:r>
              <a:rPr lang="el" sz="2200" b="1" dirty="0" smtClean="0">
                <a:solidFill>
                  <a:srgbClr val="000000"/>
                </a:solidFill>
                <a:latin typeface="Arial"/>
                <a:ea typeface="Arial"/>
                <a:cs typeface="Arial"/>
                <a:sym typeface="Arial"/>
              </a:rPr>
              <a:t>γενιά</a:t>
            </a:r>
            <a:r>
              <a:rPr lang="el" sz="2200" b="1" i="0" dirty="0" smtClean="0">
                <a:solidFill>
                  <a:srgbClr val="000000"/>
                </a:solidFill>
                <a:latin typeface="Arial"/>
                <a:ea typeface="Arial"/>
                <a:cs typeface="Arial"/>
                <a:sym typeface="Arial"/>
              </a:rPr>
              <a:t> </a:t>
            </a:r>
            <a:r>
              <a:rPr lang="el" sz="2200" b="1" i="0" dirty="0">
                <a:solidFill>
                  <a:srgbClr val="000000"/>
                </a:solidFill>
                <a:latin typeface="Arial"/>
                <a:ea typeface="Arial"/>
                <a:cs typeface="Arial"/>
                <a:sym typeface="Arial"/>
              </a:rPr>
              <a:t>ως </a:t>
            </a:r>
            <a:r>
              <a:rPr lang="el" sz="2200" b="1" dirty="0">
                <a:solidFill>
                  <a:srgbClr val="000000"/>
                </a:solidFill>
                <a:latin typeface="Arial"/>
                <a:ea typeface="Arial"/>
                <a:cs typeface="Arial"/>
                <a:sym typeface="Arial"/>
              </a:rPr>
              <a:t>σημαντικό</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τμήμα</a:t>
            </a:r>
            <a:r>
              <a:rPr lang="el" sz="2200" b="1" i="0" dirty="0">
                <a:solidFill>
                  <a:srgbClr val="000000"/>
                </a:solidFill>
                <a:latin typeface="Arial"/>
                <a:ea typeface="Arial"/>
                <a:cs typeface="Arial"/>
                <a:sym typeface="Arial"/>
              </a:rPr>
              <a:t> της </a:t>
            </a:r>
            <a:r>
              <a:rPr lang="el" sz="2200" b="1" dirty="0">
                <a:solidFill>
                  <a:srgbClr val="000000"/>
                </a:solidFill>
                <a:latin typeface="Arial"/>
                <a:ea typeface="Arial"/>
                <a:cs typeface="Arial"/>
                <a:sym typeface="Arial"/>
              </a:rPr>
              <a:t>πολιτιστικής</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κληρονομιάς</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ενός</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λαού.</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Επίσης</a:t>
            </a:r>
            <a:r>
              <a:rPr lang="el" sz="2200" b="1" i="0" dirty="0">
                <a:solidFill>
                  <a:srgbClr val="000000"/>
                </a:solidFill>
                <a:latin typeface="Arial"/>
                <a:ea typeface="Arial"/>
                <a:cs typeface="Arial"/>
                <a:sym typeface="Arial"/>
              </a:rPr>
              <a:t> μια </a:t>
            </a:r>
            <a:r>
              <a:rPr lang="el" sz="2200" b="1" dirty="0">
                <a:solidFill>
                  <a:srgbClr val="000000"/>
                </a:solidFill>
                <a:latin typeface="Arial"/>
                <a:ea typeface="Arial"/>
                <a:cs typeface="Arial"/>
                <a:sym typeface="Arial"/>
              </a:rPr>
              <a:t>επιπλέον</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ερμηνεία</a:t>
            </a:r>
            <a:r>
              <a:rPr lang="el" sz="2200" b="1" i="0" dirty="0">
                <a:solidFill>
                  <a:srgbClr val="000000"/>
                </a:solidFill>
                <a:latin typeface="Arial"/>
                <a:ea typeface="Arial"/>
                <a:cs typeface="Arial"/>
                <a:sym typeface="Arial"/>
              </a:rPr>
              <a:t> για το παραμυθι </a:t>
            </a:r>
            <a:r>
              <a:rPr lang="el" sz="2200" b="1" dirty="0">
                <a:solidFill>
                  <a:srgbClr val="000000"/>
                </a:solidFill>
                <a:latin typeface="Arial"/>
                <a:ea typeface="Arial"/>
                <a:cs typeface="Arial"/>
                <a:sym typeface="Arial"/>
              </a:rPr>
              <a:t>είναι</a:t>
            </a:r>
            <a:r>
              <a:rPr lang="el" sz="2200" b="1" i="0" dirty="0">
                <a:solidFill>
                  <a:srgbClr val="000000"/>
                </a:solidFill>
                <a:latin typeface="Arial"/>
                <a:ea typeface="Arial"/>
                <a:cs typeface="Arial"/>
                <a:sym typeface="Arial"/>
              </a:rPr>
              <a:t> η </a:t>
            </a:r>
            <a:r>
              <a:rPr lang="el" sz="2200" b="1" dirty="0">
                <a:solidFill>
                  <a:srgbClr val="000000"/>
                </a:solidFill>
                <a:latin typeface="Arial"/>
                <a:ea typeface="Arial"/>
                <a:cs typeface="Arial"/>
                <a:sym typeface="Arial"/>
              </a:rPr>
              <a:t>ψεύτικη</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ιστορία</a:t>
            </a:r>
            <a:r>
              <a:rPr lang="el" sz="2200" b="1" i="0" dirty="0">
                <a:solidFill>
                  <a:srgbClr val="000000"/>
                </a:solidFill>
                <a:latin typeface="Arial"/>
                <a:ea typeface="Arial"/>
                <a:cs typeface="Arial"/>
                <a:sym typeface="Arial"/>
              </a:rPr>
              <a:t>, το </a:t>
            </a:r>
            <a:r>
              <a:rPr lang="el" sz="2200" b="1" dirty="0">
                <a:solidFill>
                  <a:srgbClr val="000000"/>
                </a:solidFill>
                <a:latin typeface="Arial"/>
                <a:ea typeface="Arial"/>
                <a:cs typeface="Arial"/>
                <a:sym typeface="Arial"/>
              </a:rPr>
              <a:t>μεγάλο</a:t>
            </a:r>
            <a:r>
              <a:rPr lang="el" sz="2200" b="1" i="0" dirty="0">
                <a:solidFill>
                  <a:srgbClr val="000000"/>
                </a:solidFill>
                <a:latin typeface="Arial"/>
                <a:ea typeface="Arial"/>
                <a:cs typeface="Arial"/>
                <a:sym typeface="Arial"/>
              </a:rPr>
              <a:t> </a:t>
            </a:r>
            <a:r>
              <a:rPr lang="el" sz="2200" b="1" dirty="0">
                <a:solidFill>
                  <a:srgbClr val="000000"/>
                </a:solidFill>
                <a:latin typeface="Arial"/>
                <a:ea typeface="Arial"/>
                <a:cs typeface="Arial"/>
                <a:sym typeface="Arial"/>
              </a:rPr>
              <a:t>ψέμα.</a:t>
            </a:r>
            <a:r>
              <a:rPr lang="el" sz="2200" b="1" i="0" dirty="0">
                <a:solidFill>
                  <a:srgbClr val="000000"/>
                </a:solidFill>
                <a:latin typeface="Arial"/>
                <a:ea typeface="Arial"/>
                <a:cs typeface="Arial"/>
                <a:sym typeface="Arial"/>
              </a:rPr>
              <a:t> </a:t>
            </a:r>
            <a:r>
              <a:rPr lang="el" sz="2200" b="1" dirty="0">
                <a:solidFill>
                  <a:srgbClr val="000000"/>
                </a:solidFill>
              </a:rPr>
              <a:t>Τέλος</a:t>
            </a:r>
            <a:r>
              <a:rPr lang="el" sz="2200" b="1" i="0" dirty="0">
                <a:solidFill>
                  <a:srgbClr val="000000"/>
                </a:solidFill>
                <a:latin typeface="Arial"/>
                <a:ea typeface="Arial"/>
                <a:cs typeface="Arial"/>
                <a:sym typeface="Arial"/>
              </a:rPr>
              <a:t>, παραμύθι θεωρείται και το ίδιο το βιβλίο το όποιο περιέχει το παραμύθι ως ιστορία, δηλαδή το ίδιο το υλικό.       </a:t>
            </a:r>
            <a:r>
              <a:rPr lang="el" sz="1800" b="1" i="0" dirty="0">
                <a:solidFill>
                  <a:srgbClr val="000000"/>
                </a:solidFill>
                <a:latin typeface="Arial"/>
                <a:ea typeface="Arial"/>
                <a:cs typeface="Arial"/>
                <a:sym typeface="Arial"/>
              </a:rPr>
              <a:t>	</a:t>
            </a:r>
          </a:p>
          <a:p>
            <a:pPr lvl="0" rtl="0">
              <a:spcBef>
                <a:spcPts val="0"/>
              </a:spcBef>
              <a:buNone/>
            </a:pPr>
            <a:endParaRPr sz="1800" dirty="0"/>
          </a:p>
        </p:txBody>
      </p:sp>
      <p:pic>
        <p:nvPicPr>
          <p:cNvPr id="45" name="Shape 45"/>
          <p:cNvPicPr preferRelativeResize="0"/>
          <p:nvPr/>
        </p:nvPicPr>
        <p:blipFill>
          <a:blip r:embed="rId3">
            <a:alphaModFix/>
          </a:blip>
          <a:stretch>
            <a:fillRect/>
          </a:stretch>
        </p:blipFill>
        <p:spPr>
          <a:xfrm rot="1088597">
            <a:off x="7024149" y="210637"/>
            <a:ext cx="1606925" cy="1590926"/>
          </a:xfrm>
          <a:prstGeom prst="rect">
            <a:avLst/>
          </a:prstGeom>
          <a:noFill/>
          <a:ln>
            <a:noFill/>
          </a:ln>
        </p:spPr>
      </p:pic>
      <p:pic>
        <p:nvPicPr>
          <p:cNvPr id="46" name="Shape 46"/>
          <p:cNvPicPr preferRelativeResize="0"/>
          <p:nvPr/>
        </p:nvPicPr>
        <p:blipFill>
          <a:blip r:embed="rId4">
            <a:alphaModFix/>
          </a:blip>
          <a:stretch>
            <a:fillRect/>
          </a:stretch>
        </p:blipFill>
        <p:spPr>
          <a:xfrm rot="-1071494">
            <a:off x="636724" y="307912"/>
            <a:ext cx="2096949" cy="13963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50"/>
        <p:cNvGrpSpPr/>
        <p:nvPr/>
      </p:nvGrpSpPr>
      <p:grpSpPr>
        <a:xfrm>
          <a:off x="0" y="0"/>
          <a:ext cx="0" cy="0"/>
          <a:chOff x="0" y="0"/>
          <a:chExt cx="0" cy="0"/>
        </a:xfrm>
      </p:grpSpPr>
      <p:sp>
        <p:nvSpPr>
          <p:cNvPr id="51" name="Shape 51"/>
          <p:cNvSpPr txBox="1">
            <a:spLocks noGrp="1"/>
          </p:cNvSpPr>
          <p:nvPr>
            <p:ph type="subTitle" idx="1"/>
          </p:nvPr>
        </p:nvSpPr>
        <p:spPr>
          <a:xfrm>
            <a:off x="0" y="1340225"/>
            <a:ext cx="6580199" cy="2306100"/>
          </a:xfrm>
          <a:prstGeom prst="rect">
            <a:avLst/>
          </a:prstGeom>
        </p:spPr>
        <p:txBody>
          <a:bodyPr lIns="91425" tIns="91425" rIns="91425" bIns="91425" anchor="t" anchorCtr="0">
            <a:noAutofit/>
          </a:bodyPr>
          <a:lstStyle/>
          <a:p>
            <a:pPr lvl="0" algn="l" rtl="0">
              <a:lnSpc>
                <a:spcPct val="115000"/>
              </a:lnSpc>
              <a:spcBef>
                <a:spcPts val="0"/>
              </a:spcBef>
              <a:buClr>
                <a:schemeClr val="dk1"/>
              </a:buClr>
              <a:buSzPct val="55000"/>
              <a:buFont typeface="Arial"/>
              <a:buNone/>
            </a:pPr>
            <a:r>
              <a:rPr lang="el" sz="2000" i="1">
                <a:solidFill>
                  <a:schemeClr val="dk1"/>
                </a:solidFill>
                <a:latin typeface="Comic Sans MS"/>
                <a:ea typeface="Comic Sans MS"/>
                <a:cs typeface="Comic Sans MS"/>
                <a:sym typeface="Comic Sans MS"/>
              </a:rPr>
              <a:t>Ως είδος το παραμύθι ακολουθεί τρεις γενικές αρχές, προκειμένου να αναφερθεί στον χρόνο, στον τόπο και στα πρόσωπα, που αφορούν το περιεχόμενό του. Συγκεκριμένα:</a:t>
            </a:r>
          </a:p>
          <a:p>
            <a:pPr marL="457200" lvl="0" indent="-355600" algn="l" rtl="0">
              <a:lnSpc>
                <a:spcPct val="115000"/>
              </a:lnSpc>
              <a:spcBef>
                <a:spcPts val="0"/>
              </a:spcBef>
              <a:buClr>
                <a:schemeClr val="dk1"/>
              </a:buClr>
              <a:buSzPct val="100000"/>
              <a:buFont typeface="Arial"/>
              <a:buChar char="●"/>
            </a:pPr>
            <a:r>
              <a:rPr lang="el" sz="2000" i="1">
                <a:solidFill>
                  <a:schemeClr val="dk1"/>
                </a:solidFill>
                <a:latin typeface="Comic Sans MS"/>
                <a:ea typeface="Comic Sans MS"/>
                <a:cs typeface="Comic Sans MS"/>
                <a:sym typeface="Comic Sans MS"/>
              </a:rPr>
              <a:t>Στο παραμύθι ο χρόνος είναι αόριστος.</a:t>
            </a:r>
          </a:p>
          <a:p>
            <a:pPr marL="457200" lvl="0" indent="-355600" algn="l" rtl="0">
              <a:lnSpc>
                <a:spcPct val="115000"/>
              </a:lnSpc>
              <a:spcBef>
                <a:spcPts val="0"/>
              </a:spcBef>
              <a:buClr>
                <a:schemeClr val="dk1"/>
              </a:buClr>
              <a:buSzPct val="100000"/>
              <a:buFont typeface="Arial"/>
              <a:buChar char="●"/>
            </a:pPr>
            <a:r>
              <a:rPr lang="el" sz="2000" i="1">
                <a:solidFill>
                  <a:schemeClr val="dk1"/>
                </a:solidFill>
                <a:latin typeface="Comic Sans MS"/>
                <a:ea typeface="Comic Sans MS"/>
                <a:cs typeface="Comic Sans MS"/>
                <a:sym typeface="Comic Sans MS"/>
              </a:rPr>
              <a:t>Επίσης αόριστος είναι και ο τόπος της δράσης.</a:t>
            </a:r>
          </a:p>
          <a:p>
            <a:pPr marL="457200" lvl="0" indent="-355600" algn="l" rtl="0">
              <a:lnSpc>
                <a:spcPct val="115000"/>
              </a:lnSpc>
              <a:spcBef>
                <a:spcPts val="0"/>
              </a:spcBef>
              <a:buClr>
                <a:schemeClr val="dk1"/>
              </a:buClr>
              <a:buSzPct val="100000"/>
              <a:buFont typeface="Arial"/>
              <a:buChar char="●"/>
            </a:pPr>
            <a:r>
              <a:rPr lang="el" sz="2000" i="1">
                <a:solidFill>
                  <a:schemeClr val="dk1"/>
                </a:solidFill>
                <a:latin typeface="Comic Sans MS"/>
                <a:ea typeface="Comic Sans MS"/>
                <a:cs typeface="Comic Sans MS"/>
                <a:sym typeface="Comic Sans MS"/>
              </a:rPr>
              <a:t>Η δράση εκτυλίσσεται σχεδόν εξολοκλήρου μέσα από την πλοκή των προσώπων.</a:t>
            </a:r>
          </a:p>
          <a:p>
            <a:pPr>
              <a:spcBef>
                <a:spcPts val="0"/>
              </a:spcBef>
              <a:buNone/>
            </a:pPr>
            <a:endParaRPr sz="2000"/>
          </a:p>
        </p:txBody>
      </p:sp>
      <p:sp>
        <p:nvSpPr>
          <p:cNvPr id="52" name="Shape 52"/>
          <p:cNvSpPr txBox="1">
            <a:spLocks noGrp="1"/>
          </p:cNvSpPr>
          <p:nvPr>
            <p:ph type="ctrTitle"/>
          </p:nvPr>
        </p:nvSpPr>
        <p:spPr>
          <a:xfrm>
            <a:off x="60375" y="158925"/>
            <a:ext cx="9083699" cy="784799"/>
          </a:xfrm>
          <a:prstGeom prst="rect">
            <a:avLst/>
          </a:prstGeom>
        </p:spPr>
        <p:txBody>
          <a:bodyPr lIns="91425" tIns="91425" rIns="91425" bIns="91425" anchor="b" anchorCtr="0">
            <a:noAutofit/>
          </a:bodyPr>
          <a:lstStyle/>
          <a:p>
            <a:pPr>
              <a:spcBef>
                <a:spcPts val="0"/>
              </a:spcBef>
              <a:buNone/>
            </a:pPr>
            <a:r>
              <a:rPr lang="el" sz="2400"/>
              <a:t>ΤΑ ΑΦΗΓΗΜΑΤΙΚΑ ΣΤΟΙΧΕΙΑ ΤΟΥ ΠΑΡΑΜΥΘΙΟΥ</a:t>
            </a:r>
          </a:p>
        </p:txBody>
      </p:sp>
      <p:pic>
        <p:nvPicPr>
          <p:cNvPr id="53" name="Shape 53"/>
          <p:cNvPicPr preferRelativeResize="0"/>
          <p:nvPr/>
        </p:nvPicPr>
        <p:blipFill>
          <a:blip r:embed="rId3">
            <a:alphaModFix/>
          </a:blip>
          <a:stretch>
            <a:fillRect/>
          </a:stretch>
        </p:blipFill>
        <p:spPr>
          <a:xfrm rot="394941">
            <a:off x="6435424" y="2885700"/>
            <a:ext cx="2414800" cy="18110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0" y="0"/>
            <a:ext cx="9144000" cy="869100"/>
          </a:xfrm>
          <a:prstGeom prst="rect">
            <a:avLst/>
          </a:prstGeom>
        </p:spPr>
        <p:txBody>
          <a:bodyPr lIns="91425" tIns="91425" rIns="91425" bIns="91425" anchor="b" anchorCtr="0">
            <a:noAutofit/>
          </a:bodyPr>
          <a:lstStyle/>
          <a:p>
            <a:pPr>
              <a:spcBef>
                <a:spcPts val="0"/>
              </a:spcBef>
              <a:buNone/>
            </a:pPr>
            <a:r>
              <a:rPr lang="el" sz="3600">
                <a:solidFill>
                  <a:srgbClr val="0000FF"/>
                </a:solidFill>
              </a:rPr>
              <a:t>ΠΑΡΑΜΥΘΙΑ ΚΑΙ ΚΙΝΗΜΑΤΟΓΡΆΦΟΣ</a:t>
            </a:r>
          </a:p>
        </p:txBody>
      </p:sp>
      <p:sp>
        <p:nvSpPr>
          <p:cNvPr id="59" name="Shape 59"/>
          <p:cNvSpPr txBox="1">
            <a:spLocks noGrp="1"/>
          </p:cNvSpPr>
          <p:nvPr>
            <p:ph type="subTitle" idx="1"/>
          </p:nvPr>
        </p:nvSpPr>
        <p:spPr>
          <a:xfrm>
            <a:off x="250050" y="1422750"/>
            <a:ext cx="5333999" cy="1327499"/>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l" sz="2400" b="1" i="0">
                <a:solidFill>
                  <a:srgbClr val="9900FF"/>
                </a:solidFill>
                <a:latin typeface="Arial"/>
                <a:ea typeface="Arial"/>
                <a:cs typeface="Arial"/>
                <a:sym typeface="Arial"/>
              </a:rPr>
              <a:t>Τα τελευταία χρόνια παρατηρείται μια τάση που ωθεί τους καλλιτέχνες του κινηματογράφου, νέους και παλιούς, να μετατρέπουν τα κλασσικά, παλιά μας </a:t>
            </a:r>
            <a:r>
              <a:rPr lang="el" sz="2400" b="1">
                <a:solidFill>
                  <a:srgbClr val="9900FF"/>
                </a:solidFill>
                <a:latin typeface="Arial"/>
                <a:ea typeface="Arial"/>
                <a:cs typeface="Arial"/>
                <a:sym typeface="Arial"/>
              </a:rPr>
              <a:t>παραμύθια</a:t>
            </a:r>
            <a:r>
              <a:rPr lang="el" sz="2400" b="1" i="0">
                <a:solidFill>
                  <a:srgbClr val="9900FF"/>
                </a:solidFill>
                <a:latin typeface="Arial"/>
                <a:ea typeface="Arial"/>
                <a:cs typeface="Arial"/>
                <a:sym typeface="Arial"/>
              </a:rPr>
              <a:t> σε μεγάλες κινηματογραφικές παραγωγές, με εντυπωσιακά εφέ και μοντέρνες πινελιές.</a:t>
            </a:r>
          </a:p>
          <a:p>
            <a:pPr>
              <a:spcBef>
                <a:spcPts val="0"/>
              </a:spcBef>
              <a:buNone/>
            </a:pPr>
            <a:endParaRPr>
              <a:solidFill>
                <a:srgbClr val="000000"/>
              </a:solidFill>
            </a:endParaRPr>
          </a:p>
        </p:txBody>
      </p:sp>
      <p:pic>
        <p:nvPicPr>
          <p:cNvPr id="60" name="Shape 60"/>
          <p:cNvPicPr preferRelativeResize="0"/>
          <p:nvPr/>
        </p:nvPicPr>
        <p:blipFill>
          <a:blip r:embed="rId3">
            <a:alphaModFix/>
          </a:blip>
          <a:stretch>
            <a:fillRect/>
          </a:stretch>
        </p:blipFill>
        <p:spPr>
          <a:xfrm rot="515011">
            <a:off x="5975026" y="1267822"/>
            <a:ext cx="2775393" cy="1637356"/>
          </a:xfrm>
          <a:prstGeom prst="rect">
            <a:avLst/>
          </a:prstGeom>
          <a:noFill/>
          <a:ln>
            <a:noFill/>
          </a:ln>
        </p:spPr>
      </p:pic>
      <p:pic>
        <p:nvPicPr>
          <p:cNvPr id="61" name="Shape 61"/>
          <p:cNvPicPr preferRelativeResize="0"/>
          <p:nvPr/>
        </p:nvPicPr>
        <p:blipFill>
          <a:blip r:embed="rId4">
            <a:alphaModFix/>
          </a:blip>
          <a:stretch>
            <a:fillRect/>
          </a:stretch>
        </p:blipFill>
        <p:spPr>
          <a:xfrm rot="-427593">
            <a:off x="5910049" y="3191674"/>
            <a:ext cx="2546699" cy="18008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29700" y="59525"/>
            <a:ext cx="9084599" cy="1012199"/>
          </a:xfrm>
          <a:prstGeom prst="rect">
            <a:avLst/>
          </a:prstGeom>
        </p:spPr>
        <p:txBody>
          <a:bodyPr lIns="91425" tIns="91425" rIns="91425" bIns="91425" anchor="b" anchorCtr="0">
            <a:noAutofit/>
          </a:bodyPr>
          <a:lstStyle/>
          <a:p>
            <a:pPr>
              <a:spcBef>
                <a:spcPts val="0"/>
              </a:spcBef>
              <a:buNone/>
            </a:pPr>
            <a:r>
              <a:rPr lang="el" sz="3600"/>
              <a:t>ΠΑΡΑΜΥΘΙΑ ΚΑΙ ΚΙΝΗΜΑΤΟΓΡΑΦΟΣ</a:t>
            </a:r>
          </a:p>
        </p:txBody>
      </p:sp>
      <p:sp>
        <p:nvSpPr>
          <p:cNvPr id="67" name="Shape 67"/>
          <p:cNvSpPr txBox="1">
            <a:spLocks noGrp="1"/>
          </p:cNvSpPr>
          <p:nvPr>
            <p:ph type="subTitle" idx="1"/>
          </p:nvPr>
        </p:nvSpPr>
        <p:spPr>
          <a:xfrm>
            <a:off x="0" y="1284550"/>
            <a:ext cx="9144000" cy="2904899"/>
          </a:xfrm>
          <a:prstGeom prst="rect">
            <a:avLst/>
          </a:prstGeom>
        </p:spPr>
        <p:txBody>
          <a:bodyPr lIns="91425" tIns="91425" rIns="91425" bIns="91425" anchor="t" anchorCtr="0">
            <a:noAutofit/>
          </a:bodyPr>
          <a:lstStyle/>
          <a:p>
            <a:pPr>
              <a:spcBef>
                <a:spcPts val="0"/>
              </a:spcBef>
              <a:buNone/>
            </a:pPr>
            <a:r>
              <a:rPr lang="el" sz="2400"/>
              <a:t>Σε όλους μας αρέσουν οι μεγάλες χολιγουντιανές κινηματογραφικές παραγωγές. Παρ’ όλα αυτά, πολλές φορές οι σκηνοθέτες θέλοντας να έχουν μεγαλύτερη απήχηση στο κοινό αλλοιώνουν τα παραμύθια. Αυτό έχει ως αποτέλεσμα μερικές φορές να μην ξέρουμε την πρωτότυπη εκδοχή του παραμυθιού.</a:t>
            </a:r>
          </a:p>
        </p:txBody>
      </p:sp>
      <p:pic>
        <p:nvPicPr>
          <p:cNvPr id="68" name="Shape 68"/>
          <p:cNvPicPr preferRelativeResize="0"/>
          <p:nvPr/>
        </p:nvPicPr>
        <p:blipFill>
          <a:blip r:embed="rId3">
            <a:alphaModFix/>
          </a:blip>
          <a:stretch>
            <a:fillRect/>
          </a:stretch>
        </p:blipFill>
        <p:spPr>
          <a:xfrm rot="-1062307">
            <a:off x="1684728" y="3487773"/>
            <a:ext cx="1993541" cy="1330653"/>
          </a:xfrm>
          <a:prstGeom prst="rect">
            <a:avLst/>
          </a:prstGeom>
          <a:noFill/>
          <a:ln>
            <a:noFill/>
          </a:ln>
        </p:spPr>
      </p:pic>
      <p:pic>
        <p:nvPicPr>
          <p:cNvPr id="69" name="Shape 69"/>
          <p:cNvPicPr preferRelativeResize="0"/>
          <p:nvPr/>
        </p:nvPicPr>
        <p:blipFill>
          <a:blip r:embed="rId4">
            <a:alphaModFix/>
          </a:blip>
          <a:stretch>
            <a:fillRect/>
          </a:stretch>
        </p:blipFill>
        <p:spPr>
          <a:xfrm rot="1015120">
            <a:off x="4876761" y="3495713"/>
            <a:ext cx="1886326" cy="117994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0" y="0"/>
            <a:ext cx="9144000" cy="1369200"/>
          </a:xfrm>
          <a:prstGeom prst="rect">
            <a:avLst/>
          </a:prstGeom>
        </p:spPr>
        <p:txBody>
          <a:bodyPr lIns="91425" tIns="91425" rIns="91425" bIns="91425" anchor="b" anchorCtr="0">
            <a:noAutofit/>
          </a:bodyPr>
          <a:lstStyle/>
          <a:p>
            <a:pPr>
              <a:spcBef>
                <a:spcPts val="0"/>
              </a:spcBef>
              <a:buNone/>
            </a:pPr>
            <a:r>
              <a:rPr lang="el"/>
              <a:t>Harry Potter</a:t>
            </a:r>
          </a:p>
        </p:txBody>
      </p:sp>
      <p:sp>
        <p:nvSpPr>
          <p:cNvPr id="75" name="Shape 75"/>
          <p:cNvSpPr txBox="1">
            <a:spLocks noGrp="1"/>
          </p:cNvSpPr>
          <p:nvPr>
            <p:ph type="subTitle" idx="1"/>
          </p:nvPr>
        </p:nvSpPr>
        <p:spPr>
          <a:xfrm>
            <a:off x="2133000" y="1509600"/>
            <a:ext cx="4676699" cy="3464999"/>
          </a:xfrm>
          <a:prstGeom prst="rect">
            <a:avLst/>
          </a:prstGeom>
        </p:spPr>
        <p:txBody>
          <a:bodyPr lIns="91425" tIns="91425" rIns="91425" bIns="91425" anchor="t" anchorCtr="0">
            <a:noAutofit/>
          </a:bodyPr>
          <a:lstStyle/>
          <a:p>
            <a:pPr>
              <a:spcBef>
                <a:spcPts val="0"/>
              </a:spcBef>
              <a:buNone/>
            </a:pPr>
            <a:r>
              <a:rPr lang="el" sz="2200"/>
              <a:t>Ένα διάσημο παραμύθι που έχει γίνει μεγάλη επιτυχία και ως ταινία είναι ο Harry Potter. Το παραμύθι αποτελείται από 7 μυθιστορήματα τα οποία συγγράφθηκαν από την Τζόαν Ρόουλινγκ. Η πρώτη απόπειρα δημιουργίας του μυθιστορήματος σε ταινία έγινε το 2001 που αποτέλεσε την αρχή για μια σειρά ταινιών. </a:t>
            </a:r>
          </a:p>
        </p:txBody>
      </p:sp>
      <p:pic>
        <p:nvPicPr>
          <p:cNvPr id="76" name="Shape 76"/>
          <p:cNvPicPr preferRelativeResize="0"/>
          <p:nvPr/>
        </p:nvPicPr>
        <p:blipFill>
          <a:blip r:embed="rId3">
            <a:alphaModFix/>
          </a:blip>
          <a:stretch>
            <a:fillRect/>
          </a:stretch>
        </p:blipFill>
        <p:spPr>
          <a:xfrm rot="-1054316">
            <a:off x="121714" y="1000274"/>
            <a:ext cx="1975224" cy="1111570"/>
          </a:xfrm>
          <a:prstGeom prst="rect">
            <a:avLst/>
          </a:prstGeom>
          <a:noFill/>
          <a:ln>
            <a:noFill/>
          </a:ln>
        </p:spPr>
      </p:pic>
      <p:pic>
        <p:nvPicPr>
          <p:cNvPr id="77" name="Shape 77"/>
          <p:cNvPicPr preferRelativeResize="0"/>
          <p:nvPr/>
        </p:nvPicPr>
        <p:blipFill>
          <a:blip r:embed="rId4">
            <a:alphaModFix/>
          </a:blip>
          <a:stretch>
            <a:fillRect/>
          </a:stretch>
        </p:blipFill>
        <p:spPr>
          <a:xfrm rot="868445">
            <a:off x="6753075" y="2634985"/>
            <a:ext cx="2218650" cy="166031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7E6B"/>
        </a:solidFill>
        <a:effectLst/>
      </p:bgPr>
    </p:bg>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0" y="84525"/>
            <a:ext cx="9144000" cy="869399"/>
          </a:xfrm>
          <a:prstGeom prst="rect">
            <a:avLst/>
          </a:prstGeom>
        </p:spPr>
        <p:txBody>
          <a:bodyPr lIns="91425" tIns="91425" rIns="91425" bIns="91425" anchor="b" anchorCtr="0">
            <a:noAutofit/>
          </a:bodyPr>
          <a:lstStyle/>
          <a:p>
            <a:pPr>
              <a:spcBef>
                <a:spcPts val="0"/>
              </a:spcBef>
              <a:buNone/>
            </a:pPr>
            <a:r>
              <a:rPr lang="el" sz="3000"/>
              <a:t>ΤΟ ΠΑΡΑΜΥΘΙ ΤΗΣ ΧΙΟΝΑΤΗΣ</a:t>
            </a:r>
          </a:p>
        </p:txBody>
      </p:sp>
      <p:sp>
        <p:nvSpPr>
          <p:cNvPr id="83" name="Shape 83"/>
          <p:cNvSpPr txBox="1"/>
          <p:nvPr/>
        </p:nvSpPr>
        <p:spPr>
          <a:xfrm>
            <a:off x="2535525" y="1791750"/>
            <a:ext cx="3887699" cy="2868900"/>
          </a:xfrm>
          <a:prstGeom prst="rect">
            <a:avLst/>
          </a:prstGeom>
          <a:noFill/>
          <a:ln>
            <a:noFill/>
          </a:ln>
        </p:spPr>
        <p:txBody>
          <a:bodyPr lIns="91425" tIns="91425" rIns="91425" bIns="91425" anchor="ctr" anchorCtr="0">
            <a:noAutofit/>
          </a:bodyPr>
          <a:lstStyle/>
          <a:p>
            <a:pPr lvl="0" algn="ctr" rtl="0">
              <a:lnSpc>
                <a:spcPct val="115000"/>
              </a:lnSpc>
              <a:spcBef>
                <a:spcPts val="0"/>
              </a:spcBef>
              <a:buNone/>
            </a:pPr>
            <a:r>
              <a:rPr lang="el" sz="1800" b="1" dirty="0"/>
              <a:t>Η Χιονάτη και οι επτά νάνοι είναι ενα παραδοσιακό ευρωπαϊκό παραμύθι Η γνωστότερη του εκδοχή είναι από την συλλογή Γκριμμ, παιδικά και σπιτικά παραμύθια με πρώτη δημοσίευση το 1812, με το όνομα η μικρούλα </a:t>
            </a:r>
            <a:r>
              <a:rPr lang="el" sz="1800" b="1" dirty="0" smtClean="0"/>
              <a:t>Χιονατούλα </a:t>
            </a:r>
            <a:r>
              <a:rPr lang="el" sz="1800" b="1" dirty="0"/>
              <a:t>.</a:t>
            </a:r>
          </a:p>
          <a:p>
            <a:pPr lvl="0" algn="ctr" rtl="0">
              <a:lnSpc>
                <a:spcPct val="115000"/>
              </a:lnSpc>
              <a:spcBef>
                <a:spcPts val="0"/>
              </a:spcBef>
              <a:buNone/>
            </a:pPr>
            <a:endParaRPr sz="1800" b="1" dirty="0"/>
          </a:p>
        </p:txBody>
      </p:sp>
      <p:pic>
        <p:nvPicPr>
          <p:cNvPr id="84" name="Shape 84"/>
          <p:cNvPicPr preferRelativeResize="0"/>
          <p:nvPr/>
        </p:nvPicPr>
        <p:blipFill>
          <a:blip r:embed="rId3">
            <a:alphaModFix/>
          </a:blip>
          <a:stretch>
            <a:fillRect/>
          </a:stretch>
        </p:blipFill>
        <p:spPr>
          <a:xfrm rot="-1281249">
            <a:off x="237356" y="2404889"/>
            <a:ext cx="2415412" cy="1449208"/>
          </a:xfrm>
          <a:prstGeom prst="rect">
            <a:avLst/>
          </a:prstGeom>
          <a:noFill/>
          <a:ln>
            <a:noFill/>
          </a:ln>
        </p:spPr>
      </p:pic>
      <p:pic>
        <p:nvPicPr>
          <p:cNvPr id="85" name="Shape 85"/>
          <p:cNvPicPr preferRelativeResize="0"/>
          <p:nvPr/>
        </p:nvPicPr>
        <p:blipFill>
          <a:blip r:embed="rId4">
            <a:alphaModFix/>
          </a:blip>
          <a:stretch>
            <a:fillRect/>
          </a:stretch>
        </p:blipFill>
        <p:spPr>
          <a:xfrm rot="1093264">
            <a:off x="6906324" y="1842124"/>
            <a:ext cx="1756974" cy="2609248"/>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D966"/>
        </a:solidFill>
        <a:effectLst/>
      </p:bgPr>
    </p:bg>
    <p:spTree>
      <p:nvGrpSpPr>
        <p:cNvPr id="1" name="Shape 89"/>
        <p:cNvGrpSpPr/>
        <p:nvPr/>
      </p:nvGrpSpPr>
      <p:grpSpPr>
        <a:xfrm>
          <a:off x="0" y="0"/>
          <a:ext cx="0" cy="0"/>
          <a:chOff x="0" y="0"/>
          <a:chExt cx="0" cy="0"/>
        </a:xfrm>
      </p:grpSpPr>
      <p:sp>
        <p:nvSpPr>
          <p:cNvPr id="90" name="Shape 90"/>
          <p:cNvSpPr txBox="1"/>
          <p:nvPr/>
        </p:nvSpPr>
        <p:spPr>
          <a:xfrm>
            <a:off x="304800" y="555400"/>
            <a:ext cx="7350000" cy="3899999"/>
          </a:xfrm>
          <a:prstGeom prst="rect">
            <a:avLst/>
          </a:prstGeom>
          <a:noFill/>
          <a:ln>
            <a:noFill/>
          </a:ln>
        </p:spPr>
        <p:txBody>
          <a:bodyPr lIns="91425" tIns="91425" rIns="91425" bIns="91425" anchor="ctr" anchorCtr="0">
            <a:noAutofit/>
          </a:bodyPr>
          <a:lstStyle/>
          <a:p>
            <a:pPr rtl="0">
              <a:lnSpc>
                <a:spcPct val="115000"/>
              </a:lnSpc>
              <a:spcBef>
                <a:spcPts val="0"/>
              </a:spcBef>
              <a:buNone/>
            </a:pPr>
            <a:endParaRPr sz="1200" b="1" dirty="0"/>
          </a:p>
          <a:p>
            <a:pPr lvl="0" rtl="0">
              <a:lnSpc>
                <a:spcPct val="115000"/>
              </a:lnSpc>
              <a:spcBef>
                <a:spcPts val="0"/>
              </a:spcBef>
              <a:buNone/>
            </a:pPr>
            <a:endParaRPr sz="1200" b="1" dirty="0"/>
          </a:p>
          <a:p>
            <a:pPr marL="457200" lvl="0" indent="-342900" rtl="0">
              <a:lnSpc>
                <a:spcPct val="115000"/>
              </a:lnSpc>
              <a:spcBef>
                <a:spcPts val="0"/>
              </a:spcBef>
              <a:buClr>
                <a:srgbClr val="000000"/>
              </a:buClr>
              <a:buSzPct val="100000"/>
              <a:buFont typeface="Arial"/>
              <a:buChar char="●"/>
            </a:pPr>
            <a:r>
              <a:rPr lang="el" sz="1800" b="1" u="sng" dirty="0"/>
              <a:t>Χιονάτη</a:t>
            </a:r>
            <a:r>
              <a:rPr lang="el" sz="1800" b="1" dirty="0"/>
              <a:t> : έχει δέρμα σαν το χιόνι, μάγουλα κόκκινα σαν το αίμα και μαλλιά μαύρα όσο το έβενος (είδος μαύρου ξύλου) </a:t>
            </a:r>
          </a:p>
          <a:p>
            <a:pPr marL="457200" lvl="0" indent="-342900" rtl="0">
              <a:lnSpc>
                <a:spcPct val="115000"/>
              </a:lnSpc>
              <a:spcBef>
                <a:spcPts val="0"/>
              </a:spcBef>
              <a:buClr>
                <a:srgbClr val="000000"/>
              </a:buClr>
              <a:buSzPct val="100000"/>
              <a:buFont typeface="Arial"/>
              <a:buChar char="●"/>
            </a:pPr>
            <a:r>
              <a:rPr lang="el" sz="1800" b="1" u="sng" dirty="0"/>
              <a:t>Βασιλιάς</a:t>
            </a:r>
            <a:r>
              <a:rPr lang="el" sz="1800" b="1" dirty="0"/>
              <a:t>: ένας πατέρας, ο οποίος με την παθητική του στάση δημιουργεί προβλήματα επιβίωσης στην ηρωίδα και δίνει στο παιδί το μήνυμα ότι θα πρέπει να τα βγάζει πέρα μόνο του.</a:t>
            </a:r>
          </a:p>
          <a:p>
            <a:pPr marL="457200" lvl="0" indent="-342900" rtl="0">
              <a:lnSpc>
                <a:spcPct val="115000"/>
              </a:lnSpc>
              <a:spcBef>
                <a:spcPts val="0"/>
              </a:spcBef>
              <a:buClr>
                <a:srgbClr val="000000"/>
              </a:buClr>
              <a:buSzPct val="100000"/>
              <a:buFont typeface="Arial"/>
              <a:buChar char="●"/>
            </a:pPr>
            <a:r>
              <a:rPr lang="el" sz="1800" b="1" u="sng" dirty="0"/>
              <a:t>Κυνηγός</a:t>
            </a:r>
            <a:r>
              <a:rPr lang="el" sz="1800" b="1" dirty="0"/>
              <a:t>: τα παιδιά φοβούνται τα άγρια ζώα και μόνο ένας κυνηγός θα μπορούσε να τα σώσει. Οπότε ο κυνηγός συμβολίζει τον προστάτη .</a:t>
            </a:r>
          </a:p>
          <a:p>
            <a:pPr marL="457200" lvl="0" indent="-342900" rtl="0">
              <a:lnSpc>
                <a:spcPct val="115000"/>
              </a:lnSpc>
              <a:spcBef>
                <a:spcPts val="0"/>
              </a:spcBef>
              <a:buClr>
                <a:srgbClr val="000000"/>
              </a:buClr>
              <a:buSzPct val="100000"/>
              <a:buFont typeface="Arial"/>
              <a:buChar char="●"/>
            </a:pPr>
            <a:r>
              <a:rPr lang="el" sz="1800" b="1" u="sng" dirty="0"/>
              <a:t>Μητριά</a:t>
            </a:r>
            <a:r>
              <a:rPr lang="el" sz="1800" b="1" dirty="0"/>
              <a:t> : είναι ο γήινος κόσμος ή η δεμένη με την γνώση</a:t>
            </a:r>
          </a:p>
          <a:p>
            <a:pPr marL="457200" lvl="0" indent="-342900" rtl="0">
              <a:lnSpc>
                <a:spcPct val="115000"/>
              </a:lnSpc>
              <a:spcBef>
                <a:spcPts val="0"/>
              </a:spcBef>
              <a:buClr>
                <a:srgbClr val="000000"/>
              </a:buClr>
              <a:buSzPct val="100000"/>
              <a:buFont typeface="Arial"/>
              <a:buChar char="●"/>
            </a:pPr>
            <a:r>
              <a:rPr lang="el" sz="1800" b="1" u="sng" dirty="0"/>
              <a:t>Επτά νάνοι</a:t>
            </a:r>
            <a:r>
              <a:rPr lang="el" sz="1800" b="1" dirty="0"/>
              <a:t> : οι επτά νάνοι </a:t>
            </a:r>
            <a:r>
              <a:rPr lang="el" sz="1800" b="1" dirty="0" smtClean="0"/>
              <a:t>υποδηλώνουν </a:t>
            </a:r>
            <a:r>
              <a:rPr lang="el" sz="1800" b="1" dirty="0"/>
              <a:t>τις επτά μέρες δουλειάς</a:t>
            </a:r>
          </a:p>
        </p:txBody>
      </p:sp>
      <p:pic>
        <p:nvPicPr>
          <p:cNvPr id="91" name="Shape 91"/>
          <p:cNvPicPr preferRelativeResize="0"/>
          <p:nvPr/>
        </p:nvPicPr>
        <p:blipFill>
          <a:blip r:embed="rId3">
            <a:alphaModFix/>
          </a:blip>
          <a:stretch>
            <a:fillRect/>
          </a:stretch>
        </p:blipFill>
        <p:spPr>
          <a:xfrm>
            <a:off x="7763475" y="0"/>
            <a:ext cx="1380525" cy="1380525"/>
          </a:xfrm>
          <a:prstGeom prst="rect">
            <a:avLst/>
          </a:prstGeom>
          <a:noFill/>
          <a:ln>
            <a:noFill/>
          </a:ln>
        </p:spPr>
      </p:pic>
      <p:pic>
        <p:nvPicPr>
          <p:cNvPr id="92" name="Shape 92"/>
          <p:cNvPicPr preferRelativeResize="0"/>
          <p:nvPr/>
        </p:nvPicPr>
        <p:blipFill>
          <a:blip r:embed="rId4">
            <a:alphaModFix/>
          </a:blip>
          <a:stretch>
            <a:fillRect/>
          </a:stretch>
        </p:blipFill>
        <p:spPr>
          <a:xfrm>
            <a:off x="7763475" y="1335325"/>
            <a:ext cx="1434850" cy="2163124"/>
          </a:xfrm>
          <a:prstGeom prst="rect">
            <a:avLst/>
          </a:prstGeom>
          <a:noFill/>
          <a:ln>
            <a:noFill/>
          </a:ln>
        </p:spPr>
      </p:pic>
      <p:pic>
        <p:nvPicPr>
          <p:cNvPr id="93" name="Shape 93"/>
          <p:cNvPicPr preferRelativeResize="0"/>
          <p:nvPr/>
        </p:nvPicPr>
        <p:blipFill>
          <a:blip r:embed="rId5">
            <a:alphaModFix/>
          </a:blip>
          <a:stretch>
            <a:fillRect/>
          </a:stretch>
        </p:blipFill>
        <p:spPr>
          <a:xfrm>
            <a:off x="7763475" y="3498448"/>
            <a:ext cx="1380525" cy="1645051"/>
          </a:xfrm>
          <a:prstGeom prst="rect">
            <a:avLst/>
          </a:prstGeom>
          <a:noFill/>
          <a:ln>
            <a:noFill/>
          </a:ln>
        </p:spPr>
      </p:pic>
      <p:sp>
        <p:nvSpPr>
          <p:cNvPr id="94" name="Shape 94"/>
          <p:cNvSpPr txBox="1"/>
          <p:nvPr/>
        </p:nvSpPr>
        <p:spPr>
          <a:xfrm>
            <a:off x="0" y="0"/>
            <a:ext cx="7763400" cy="458699"/>
          </a:xfrm>
          <a:prstGeom prst="rect">
            <a:avLst/>
          </a:prstGeom>
          <a:noFill/>
          <a:ln>
            <a:noFill/>
          </a:ln>
        </p:spPr>
        <p:txBody>
          <a:bodyPr lIns="91425" tIns="91425" rIns="91425" bIns="91425" anchor="t" anchorCtr="0">
            <a:noAutofit/>
          </a:bodyPr>
          <a:lstStyle/>
          <a:p>
            <a:pPr algn="ctr">
              <a:spcBef>
                <a:spcPts val="0"/>
              </a:spcBef>
              <a:buNone/>
            </a:pPr>
            <a:r>
              <a:rPr lang="el" sz="2400"/>
              <a:t>ΣΥΜΒΟΛΙΣΜΟΣ ΧΑΡΑΚΤΗΡΩΝ (ΧΙΟΝΑΤΗ)</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802</Words>
  <Application>Microsoft Office PowerPoint</Application>
  <PresentationFormat>Προβολή στην οθόνη (16:9)</PresentationFormat>
  <Paragraphs>50</Paragraphs>
  <Slides>14</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light-gradient</vt:lpstr>
      <vt:lpstr>Παρουσίαση του PowerPoint</vt:lpstr>
      <vt:lpstr>ΤΑ ΠΑΡΑΜΥΘΙΑ ΣΤΟ CINEMA(1937-2014)</vt:lpstr>
      <vt:lpstr>ΠΑΡΑΜΥΘΙ</vt:lpstr>
      <vt:lpstr>ΤΑ ΑΦΗΓΗΜΑΤΙΚΑ ΣΤΟΙΧΕΙΑ ΤΟΥ ΠΑΡΑΜΥΘΙΟΥ</vt:lpstr>
      <vt:lpstr>ΠΑΡΑΜΥΘΙΑ ΚΑΙ ΚΙΝΗΜΑΤΟΓΡΆΦΟΣ</vt:lpstr>
      <vt:lpstr>ΠΑΡΑΜΥΘΙΑ ΚΑΙ ΚΙΝΗΜΑΤΟΓΡΑΦΟΣ</vt:lpstr>
      <vt:lpstr>Harry Potter</vt:lpstr>
      <vt:lpstr>ΤΟ ΠΑΡΑΜΥΘΙ ΤΗΣ ΧΙΟΝΑΤΗΣ</vt:lpstr>
      <vt:lpstr>Παρουσίαση του PowerPoint</vt:lpstr>
      <vt:lpstr>Η ΤΑΥΤΙΣΗ ΜΕ ΤΟΥΣ ΗΡΩΕΣ ΤΩΝ ΠΑΡΑΜΥΘΙΩΝ</vt:lpstr>
      <vt:lpstr>ΔΗΜΙΟΥΡΓΙΑ ΠΑΡΑΜΥΘΙΟΥ «ΜΠΟΜΠ Ο ΞΕΚΟΥΜΠΙΣΤΑΚΗΣ»</vt:lpstr>
      <vt:lpstr>Παρουσίαση του PowerPoint</vt:lpstr>
      <vt:lpstr>Παρουσίαση του PowerPoint</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cp:lastModifiedBy>Maria Alexopoulou</cp:lastModifiedBy>
  <cp:revision>8</cp:revision>
  <dcterms:modified xsi:type="dcterms:W3CDTF">2015-02-10T17:50:45Z</dcterms:modified>
</cp:coreProperties>
</file>