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39EC032B-7355-407F-9B50-06D8ABF7D043}" type="datetimeFigureOut">
              <a:rPr lang="el-GR" smtClean="0"/>
              <a:pPr/>
              <a:t>6/2/2015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315CB83D-C891-4129-BEC3-4BDF99DAAF3C}"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9EC032B-7355-407F-9B50-06D8ABF7D043}" type="datetimeFigureOut">
              <a:rPr lang="el-GR" smtClean="0"/>
              <a:pPr/>
              <a:t>6/2/2015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5CB83D-C891-4129-BEC3-4BDF99DAAF3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9EC032B-7355-407F-9B50-06D8ABF7D043}" type="datetimeFigureOut">
              <a:rPr lang="el-GR" smtClean="0"/>
              <a:pPr/>
              <a:t>6/2/2015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5CB83D-C891-4129-BEC3-4BDF99DAAF3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9EC032B-7355-407F-9B50-06D8ABF7D043}" type="datetimeFigureOut">
              <a:rPr lang="el-GR" smtClean="0"/>
              <a:pPr/>
              <a:t>6/2/2015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5CB83D-C891-4129-BEC3-4BDF99DAAF3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9EC032B-7355-407F-9B50-06D8ABF7D043}" type="datetimeFigureOut">
              <a:rPr lang="el-GR" smtClean="0"/>
              <a:pPr/>
              <a:t>6/2/2015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15CB83D-C891-4129-BEC3-4BDF99DAAF3C}"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9EC032B-7355-407F-9B50-06D8ABF7D043}" type="datetimeFigureOut">
              <a:rPr lang="el-GR" smtClean="0"/>
              <a:pPr/>
              <a:t>6/2/2015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15CB83D-C891-4129-BEC3-4BDF99DAAF3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39EC032B-7355-407F-9B50-06D8ABF7D043}" type="datetimeFigureOut">
              <a:rPr lang="el-GR" smtClean="0"/>
              <a:pPr/>
              <a:t>6/2/2015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15CB83D-C891-4129-BEC3-4BDF99DAAF3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39EC032B-7355-407F-9B50-06D8ABF7D043}" type="datetimeFigureOut">
              <a:rPr lang="el-GR" smtClean="0"/>
              <a:pPr/>
              <a:t>6/2/2015</a:t>
            </a:fld>
            <a:endParaRPr lang="el-GR"/>
          </a:p>
        </p:txBody>
      </p:sp>
      <p:sp>
        <p:nvSpPr>
          <p:cNvPr id="8" name="7 - Θέση αριθμού διαφάνειας"/>
          <p:cNvSpPr>
            <a:spLocks noGrp="1"/>
          </p:cNvSpPr>
          <p:nvPr>
            <p:ph type="sldNum" sz="quarter" idx="11"/>
          </p:nvPr>
        </p:nvSpPr>
        <p:spPr/>
        <p:txBody>
          <a:bodyPr/>
          <a:lstStyle/>
          <a:p>
            <a:fld id="{315CB83D-C891-4129-BEC3-4BDF99DAAF3C}" type="slidenum">
              <a:rPr lang="el-GR" smtClean="0"/>
              <a:pPr/>
              <a:t>‹#›</a:t>
            </a:fld>
            <a:endParaRPr lang="el-GR"/>
          </a:p>
        </p:txBody>
      </p:sp>
      <p:sp>
        <p:nvSpPr>
          <p:cNvPr id="9" name="8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9EC032B-7355-407F-9B50-06D8ABF7D043}" type="datetimeFigureOut">
              <a:rPr lang="el-GR" smtClean="0"/>
              <a:pPr/>
              <a:t>6/2/2015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15CB83D-C891-4129-BEC3-4BDF99DAAF3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9EC032B-7355-407F-9B50-06D8ABF7D043}" type="datetimeFigureOut">
              <a:rPr lang="el-GR" smtClean="0"/>
              <a:pPr/>
              <a:t>6/2/2015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315CB83D-C891-4129-BEC3-4BDF99DAAF3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39EC032B-7355-407F-9B50-06D8ABF7D043}" type="datetimeFigureOut">
              <a:rPr lang="el-GR" smtClean="0"/>
              <a:pPr/>
              <a:t>6/2/2015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15CB83D-C891-4129-BEC3-4BDF99DAAF3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39EC032B-7355-407F-9B50-06D8ABF7D043}" type="datetimeFigureOut">
              <a:rPr lang="el-GR" smtClean="0"/>
              <a:pPr/>
              <a:t>6/2/2015</a:t>
            </a:fld>
            <a:endParaRPr lang="el-G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15CB83D-C891-4129-BEC3-4BDF99DAAF3C}"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9lyk-perist.att.sch.gr/project2013/b2/Project%20B2.pdf" TargetMode="External"/><Relationship Id="rId2" Type="http://schemas.openxmlformats.org/officeDocument/2006/relationships/hyperlink" Target="http://www.antibullyingnetwork.gr/page.aspx?id=106"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79512" y="188640"/>
            <a:ext cx="8856984" cy="2808312"/>
          </a:xfrm>
        </p:spPr>
        <p:txBody>
          <a:bodyPr>
            <a:normAutofit fontScale="90000"/>
          </a:bodyPr>
          <a:lstStyle/>
          <a:p>
            <a:pPr algn="ctr"/>
            <a:r>
              <a:rPr lang="el-GR" dirty="0" smtClean="0"/>
              <a:t>ΓΕΛ ΔΙΑΚΟΠΤΟΥ</a:t>
            </a:r>
            <a:br>
              <a:rPr lang="el-GR" dirty="0" smtClean="0"/>
            </a:br>
            <a:r>
              <a:rPr lang="el-GR" dirty="0" smtClean="0"/>
              <a:t>ΣΧΟΛΙΚΟ ΕΤΟΣ: 2014-2015</a:t>
            </a:r>
            <a:br>
              <a:rPr lang="el-GR" dirty="0" smtClean="0"/>
            </a:br>
            <a:r>
              <a:rPr lang="el-GR" dirty="0" smtClean="0"/>
              <a:t>ΕΡΕΥΝΗΤΙΚΗ ΕΡΓΑΣΙΑ</a:t>
            </a:r>
            <a:br>
              <a:rPr lang="el-GR" dirty="0" smtClean="0"/>
            </a:br>
            <a:r>
              <a:rPr lang="el-GR" dirty="0" err="1" smtClean="0"/>
              <a:t>ελευθεροι</a:t>
            </a:r>
            <a:r>
              <a:rPr lang="el-GR" dirty="0" smtClean="0"/>
              <a:t> </a:t>
            </a:r>
            <a:r>
              <a:rPr lang="el-GR" dirty="0" err="1" smtClean="0"/>
              <a:t>μαθητεσ</a:t>
            </a:r>
            <a:r>
              <a:rPr lang="el-GR" dirty="0" smtClean="0"/>
              <a:t/>
            </a:r>
            <a:br>
              <a:rPr lang="el-GR" dirty="0" smtClean="0"/>
            </a:br>
            <a:r>
              <a:rPr lang="el-GR" dirty="0" err="1" smtClean="0"/>
              <a:t>θεμα</a:t>
            </a:r>
            <a:r>
              <a:rPr lang="el-GR" dirty="0" smtClean="0"/>
              <a:t>: </a:t>
            </a:r>
            <a:r>
              <a:rPr lang="el-GR" dirty="0" err="1" smtClean="0"/>
              <a:t>σχολικοσ</a:t>
            </a:r>
            <a:r>
              <a:rPr lang="el-GR" dirty="0" smtClean="0"/>
              <a:t> </a:t>
            </a:r>
            <a:r>
              <a:rPr lang="el-GR" dirty="0" err="1" smtClean="0"/>
              <a:t>εκφοβισμοσ</a:t>
            </a:r>
            <a:r>
              <a:rPr lang="el-GR" dirty="0" smtClean="0"/>
              <a:t>    </a:t>
            </a:r>
            <a:endParaRPr lang="el-GR" dirty="0"/>
          </a:p>
        </p:txBody>
      </p:sp>
      <p:sp>
        <p:nvSpPr>
          <p:cNvPr id="5" name="4 - Υπότιτλος"/>
          <p:cNvSpPr>
            <a:spLocks noGrp="1"/>
          </p:cNvSpPr>
          <p:nvPr>
            <p:ph type="subTitle" idx="1"/>
          </p:nvPr>
        </p:nvSpPr>
        <p:spPr>
          <a:xfrm>
            <a:off x="2663952" y="4941168"/>
            <a:ext cx="6480048" cy="1752600"/>
          </a:xfrm>
        </p:spPr>
        <p:txBody>
          <a:bodyPr/>
          <a:lstStyle/>
          <a:p>
            <a:r>
              <a:rPr lang="el-GR" dirty="0" smtClean="0"/>
              <a:t>Θανάσης </a:t>
            </a:r>
            <a:r>
              <a:rPr lang="el-GR" dirty="0" err="1" smtClean="0"/>
              <a:t>Χιούσι</a:t>
            </a:r>
            <a:r>
              <a:rPr lang="el-GR" dirty="0" smtClean="0"/>
              <a:t> </a:t>
            </a:r>
          </a:p>
          <a:p>
            <a:r>
              <a:rPr lang="el-GR" dirty="0" err="1" smtClean="0"/>
              <a:t>Πέννυ</a:t>
            </a:r>
            <a:r>
              <a:rPr lang="el-GR" dirty="0" smtClean="0"/>
              <a:t> Ροδοπούλου</a:t>
            </a:r>
          </a:p>
          <a:p>
            <a:r>
              <a:rPr lang="el-GR" dirty="0" smtClean="0"/>
              <a:t>Ευσταθία </a:t>
            </a:r>
            <a:r>
              <a:rPr lang="el-GR" dirty="0" err="1" smtClean="0"/>
              <a:t>Σκαφτούρου</a:t>
            </a:r>
            <a:r>
              <a:rPr lang="el-GR" dirty="0" smtClean="0"/>
              <a:t> </a:t>
            </a:r>
          </a:p>
          <a:p>
            <a:r>
              <a:rPr lang="el-GR" dirty="0" smtClean="0"/>
              <a:t>Κωνσταντίνα Ανδριοπούλου </a:t>
            </a:r>
            <a:endParaRPr lang="el-GR" dirty="0"/>
          </a:p>
        </p:txBody>
      </p:sp>
      <p:pic>
        <p:nvPicPr>
          <p:cNvPr id="6" name="5 - Εικόνα" descr="C:\Documents and Settings\user06\Τα έγγραφά μου\ΣΧΟΛΕΙΟ2.jpg"/>
          <p:cNvPicPr/>
          <p:nvPr/>
        </p:nvPicPr>
        <p:blipFill>
          <a:blip r:embed="rId2" cstate="print"/>
          <a:srcRect/>
          <a:stretch>
            <a:fillRect/>
          </a:stretch>
        </p:blipFill>
        <p:spPr bwMode="auto">
          <a:xfrm>
            <a:off x="467544" y="3573016"/>
            <a:ext cx="5184576" cy="314096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5616" y="2708920"/>
            <a:ext cx="6629400" cy="1826363"/>
          </a:xfrm>
        </p:spPr>
        <p:txBody>
          <a:bodyPr>
            <a:noAutofit/>
          </a:bodyPr>
          <a:lstStyle/>
          <a:p>
            <a:pPr algn="ctr"/>
            <a:r>
              <a:rPr lang="el-GR" sz="5400" dirty="0" smtClean="0"/>
              <a:t>ΕΥΧΑΡΙΣΤΟΥΜΕ ΓΙΑ ΤΗΝ ΠΡΟΣΟΧΗ ΣΑΣ </a:t>
            </a:r>
            <a:endParaRPr lang="el-GR"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1187624" y="188640"/>
            <a:ext cx="6629400" cy="1826363"/>
          </a:xfrm>
        </p:spPr>
        <p:txBody>
          <a:bodyPr/>
          <a:lstStyle/>
          <a:p>
            <a:pPr algn="ctr"/>
            <a:r>
              <a:rPr lang="el-GR" dirty="0" smtClean="0"/>
              <a:t>ΠΡΟΛΟΓΟΣ </a:t>
            </a:r>
            <a:endParaRPr lang="el-GR" dirty="0"/>
          </a:p>
        </p:txBody>
      </p:sp>
      <p:sp>
        <p:nvSpPr>
          <p:cNvPr id="5" name="4 - Θέση κειμένου"/>
          <p:cNvSpPr>
            <a:spLocks noGrp="1"/>
          </p:cNvSpPr>
          <p:nvPr>
            <p:ph type="body" idx="1"/>
          </p:nvPr>
        </p:nvSpPr>
        <p:spPr>
          <a:xfrm>
            <a:off x="323528" y="764704"/>
            <a:ext cx="8604448" cy="5688632"/>
          </a:xfrm>
        </p:spPr>
        <p:txBody>
          <a:bodyPr>
            <a:normAutofit/>
          </a:bodyPr>
          <a:lstStyle/>
          <a:p>
            <a:r>
              <a:rPr lang="el-GR" dirty="0" smtClean="0"/>
              <a:t>Η </a:t>
            </a:r>
            <a:r>
              <a:rPr lang="el-GR" dirty="0" err="1" smtClean="0"/>
              <a:t>ενδοσχολική</a:t>
            </a:r>
            <a:r>
              <a:rPr lang="el-GR" dirty="0" smtClean="0"/>
              <a:t> βία αποτελεί συχνό φαινόμενο στις μέρες μας στα ελληνικά σχολεία και όχι μόνο. Για αρκετά χρόνια μέχρι σήμερα το πρόβλημα της </a:t>
            </a:r>
            <a:r>
              <a:rPr lang="el-GR" dirty="0" err="1" smtClean="0"/>
              <a:t>ενδοσχολικής</a:t>
            </a:r>
            <a:r>
              <a:rPr lang="el-GR" dirty="0" smtClean="0"/>
              <a:t> βίας κυριαρχεί στα σχολεία και πολλοί ερευνητές </a:t>
            </a:r>
            <a:r>
              <a:rPr lang="el-GR" dirty="0" err="1" smtClean="0"/>
              <a:t>εχουν</a:t>
            </a:r>
            <a:r>
              <a:rPr lang="el-GR" dirty="0" smtClean="0"/>
              <a:t> ασχοληθεί με αυτό το θέμα. Διακρίνεται σε αρκετές μορφές όπως σωματική, λεκτική, ψυχολογική κλπ. Οι αιτίες του φαινομένου αυτού είναι κυρίως ψυχολογικές αλλά οφείλονται και στην ανατροφή που έχουν λάβει οι νέοι από την οικογένεια ή το σχολείο τους. Συχνά μαθητές δυσκολεύονται να μιλήσουν στους γονείς ή στους εκπαιδευτικούς αφού συχνά ντρέπονται, φοβούνται κ.α.  Τα αποτελέσματα είναι καταστροφικά για το παιδί και τους γονείς που αντιμετωπίζουν πολλά προβλήματα και η ψυχολογική τους κατάσταση φτάνει σε κατώτερα επίπεδα. Επίσης, η ίδια η κοινωνία βρίσκεται σε δύσκολη θέση αφού τα μέλη της διακατέχονται από αισθήματα τρόμου και ανασφάλειας. Ποιος είναι, όμως, ο ρόλος της οικογένειας και των εκπαιδευτικών σε τέτοιου είδους φαινόμενα.</a:t>
            </a:r>
          </a:p>
          <a:p>
            <a:r>
              <a:rPr lang="el-GR" dirty="0" smtClean="0"/>
              <a:t> </a:t>
            </a:r>
          </a:p>
          <a:p>
            <a:r>
              <a:rPr lang="el-GR" dirty="0" smtClean="0"/>
              <a:t>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Εικόνα" descr="C:\Documents and Settings\user06\Τα έγγραφά μου\thumbnail.jpeg"/>
          <p:cNvPicPr/>
          <p:nvPr/>
        </p:nvPicPr>
        <p:blipFill>
          <a:blip r:embed="rId2" cstate="print"/>
          <a:srcRect/>
          <a:stretch>
            <a:fillRect/>
          </a:stretch>
        </p:blipFill>
        <p:spPr bwMode="auto">
          <a:xfrm>
            <a:off x="5652120" y="3212976"/>
            <a:ext cx="3491880" cy="3168352"/>
          </a:xfrm>
          <a:prstGeom prst="rect">
            <a:avLst/>
          </a:prstGeom>
          <a:noFill/>
          <a:ln w="9525">
            <a:noFill/>
            <a:miter lim="800000"/>
            <a:headEnd/>
            <a:tailEnd/>
          </a:ln>
        </p:spPr>
      </p:pic>
      <p:sp>
        <p:nvSpPr>
          <p:cNvPr id="4" name="3 - Τίτλος"/>
          <p:cNvSpPr>
            <a:spLocks noGrp="1"/>
          </p:cNvSpPr>
          <p:nvPr>
            <p:ph type="title"/>
          </p:nvPr>
        </p:nvSpPr>
        <p:spPr>
          <a:xfrm>
            <a:off x="755576" y="260648"/>
            <a:ext cx="7200800" cy="1826363"/>
          </a:xfrm>
        </p:spPr>
        <p:txBody>
          <a:bodyPr>
            <a:noAutofit/>
          </a:bodyPr>
          <a:lstStyle/>
          <a:p>
            <a:pPr algn="ctr"/>
            <a:r>
              <a:rPr lang="el-GR" sz="2800" dirty="0" smtClean="0"/>
              <a:t>1</a:t>
            </a:r>
            <a:r>
              <a:rPr lang="el-GR" sz="2800" baseline="30000" dirty="0" smtClean="0"/>
              <a:t>ο</a:t>
            </a:r>
            <a:r>
              <a:rPr lang="el-GR" sz="2800" dirty="0" smtClean="0"/>
              <a:t> </a:t>
            </a:r>
            <a:r>
              <a:rPr lang="el-GR" sz="2800" dirty="0" err="1" smtClean="0"/>
              <a:t>υποερώτημα</a:t>
            </a:r>
            <a:r>
              <a:rPr lang="el-GR" sz="2800" dirty="0" smtClean="0"/>
              <a:t> : Πώς μπορεί η οικογένεια να συμβάλλει στην αντιμετώπιση της </a:t>
            </a:r>
            <a:r>
              <a:rPr lang="el-GR" sz="2800" dirty="0" err="1" smtClean="0"/>
              <a:t>ενδοσχολικής</a:t>
            </a:r>
            <a:r>
              <a:rPr lang="el-GR" sz="2800" dirty="0" smtClean="0"/>
              <a:t> βίας και ποια μέτρα μπορεί να λάβει για να προστατεύσει το παιδί που έχει ήδη εκτεθεί στο φαινόμενο αυτό</a:t>
            </a:r>
            <a:endParaRPr lang="el-GR" sz="2800" dirty="0"/>
          </a:p>
        </p:txBody>
      </p:sp>
      <p:sp>
        <p:nvSpPr>
          <p:cNvPr id="5" name="4 - Θέση κειμένου"/>
          <p:cNvSpPr>
            <a:spLocks noGrp="1"/>
          </p:cNvSpPr>
          <p:nvPr>
            <p:ph type="body" idx="1"/>
          </p:nvPr>
        </p:nvSpPr>
        <p:spPr>
          <a:xfrm>
            <a:off x="0" y="2852936"/>
            <a:ext cx="5652120" cy="4176464"/>
          </a:xfrm>
        </p:spPr>
        <p:txBody>
          <a:bodyPr>
            <a:normAutofit fontScale="92500" lnSpcReduction="10000"/>
          </a:bodyPr>
          <a:lstStyle/>
          <a:p>
            <a:r>
              <a:rPr lang="el-GR" sz="1400" b="1" dirty="0" smtClean="0"/>
              <a:t>Στους γονείς, θυτών ή θυμάτων, προτείνεται να:</a:t>
            </a:r>
            <a:endParaRPr lang="el-GR" sz="1400" dirty="0" smtClean="0"/>
          </a:p>
          <a:p>
            <a:r>
              <a:rPr lang="el-GR" sz="1400" dirty="0" smtClean="0"/>
              <a:t> </a:t>
            </a:r>
          </a:p>
          <a:p>
            <a:pPr>
              <a:buFont typeface="Wingdings" pitchFamily="2" charset="2"/>
              <a:buChar char="ü"/>
            </a:pPr>
            <a:r>
              <a:rPr lang="el-GR" sz="1400" dirty="0" smtClean="0"/>
              <a:t>Παίρνουν στα σοβαρά αναφορές του παιδιού τους ή/και του σχολείου για θέματα βίας</a:t>
            </a:r>
          </a:p>
          <a:p>
            <a:pPr>
              <a:buFont typeface="Wingdings" pitchFamily="2" charset="2"/>
              <a:buChar char="ü"/>
            </a:pPr>
            <a:r>
              <a:rPr lang="el-GR" sz="1400" dirty="0" smtClean="0"/>
              <a:t>Αποφεύγουν να ενθαρρύνουν την αντίδραση στη βία με βία («χτύπα αν σε χτυπήσουν» ή «</a:t>
            </a:r>
            <a:r>
              <a:rPr lang="el-GR" sz="1400" dirty="0" err="1" smtClean="0"/>
              <a:t>κορόϊδεψε</a:t>
            </a:r>
            <a:r>
              <a:rPr lang="el-GR" sz="1400" dirty="0" smtClean="0"/>
              <a:t> αν σε κοροϊδέψουν»)</a:t>
            </a:r>
          </a:p>
          <a:p>
            <a:pPr>
              <a:buFont typeface="Wingdings" pitchFamily="2" charset="2"/>
              <a:buChar char="ü"/>
            </a:pPr>
            <a:r>
              <a:rPr lang="el-GR" sz="1400" dirty="0" smtClean="0"/>
              <a:t>Κρατάνε γραπτό αρχείο των αναφορών των παιδιών, να ενημερώνουν άμεσα το σχολείο και να ζητούν να εφαρμοστεί η πολιτική του σχολείου στο θέμα</a:t>
            </a:r>
          </a:p>
          <a:p>
            <a:pPr>
              <a:buFont typeface="Wingdings" pitchFamily="2" charset="2"/>
              <a:buChar char="ü"/>
            </a:pPr>
            <a:r>
              <a:rPr lang="el-GR" sz="1400" dirty="0" smtClean="0"/>
              <a:t>Αποφεύγουν να έρθουν σε επαφή με τους γονείς των θυτών ή/και τους ίδιους τους θύτες</a:t>
            </a:r>
          </a:p>
          <a:p>
            <a:pPr>
              <a:buFont typeface="Wingdings" pitchFamily="2" charset="2"/>
              <a:buChar char="ü"/>
            </a:pPr>
            <a:r>
              <a:rPr lang="el-GR" sz="1400" dirty="0" smtClean="0"/>
              <a:t>Δείχνουν υπομονή καθώς ούτε η επιθετική συμπεριφορά των θυτών, ούτε η παθητική συμπεριφορά των θυμάτων αλλάζουν εύκολα.</a:t>
            </a:r>
          </a:p>
          <a:p>
            <a:pPr>
              <a:buFont typeface="Wingdings" pitchFamily="2" charset="2"/>
              <a:buChar char="ü"/>
            </a:pPr>
            <a:r>
              <a:rPr lang="el-GR" sz="1400" dirty="0" smtClean="0"/>
              <a:t>Ενθαρρύνουν το παιδί τους να ανακαλύψει τα ιδιαίτερα ταλέντα και ικανότητές του, ενισχύοντας έτσι την αυτοεκτίμησή του</a:t>
            </a:r>
          </a:p>
          <a:p>
            <a:pPr>
              <a:buFont typeface="Wingdings" pitchFamily="2" charset="2"/>
              <a:buChar char="ü"/>
            </a:pPr>
            <a:r>
              <a:rPr lang="el-GR" sz="1400" dirty="0" smtClean="0"/>
              <a:t>Διδάσκουν το παιδί – θύτη με το παράδειγμά τους</a:t>
            </a:r>
          </a:p>
          <a:p>
            <a:pPr>
              <a:buFont typeface="Wingdings" pitchFamily="2" charset="2"/>
              <a:buChar char="ü"/>
            </a:pPr>
            <a:r>
              <a:rPr lang="el-GR" sz="1400" dirty="0" err="1" smtClean="0"/>
              <a:t>Ελέχγουν</a:t>
            </a:r>
            <a:r>
              <a:rPr lang="el-GR" sz="1400" dirty="0" smtClean="0"/>
              <a:t> το θυμό τους, μην επιβάλλουν σωματικές τιμωρίες</a:t>
            </a:r>
          </a:p>
          <a:p>
            <a:pPr>
              <a:buFont typeface="Wingdings" pitchFamily="2" charset="2"/>
              <a:buChar char="ü"/>
            </a:pPr>
            <a:r>
              <a:rPr lang="el-GR" sz="1400" dirty="0" smtClean="0"/>
              <a:t>Δείχνουν ότι νοιάζονται για τα προβλήματά των παιδιών και να προσπαθούν να βρουν λύσεις μαζί</a:t>
            </a:r>
          </a:p>
          <a:p>
            <a:pPr>
              <a:buFont typeface="Wingdings" pitchFamily="2" charset="2"/>
              <a:buChar char="ü"/>
            </a:pPr>
            <a:r>
              <a:rPr lang="el-GR" sz="1400" dirty="0" smtClean="0"/>
              <a:t>Αναζητούν τη βοήθεια ειδικών, αν το πρόβλημα επιμένει ή χειροτερεύει.</a:t>
            </a:r>
          </a:p>
          <a:p>
            <a:endParaRPr lang="el-GR" sz="1400" dirty="0" smtClean="0"/>
          </a:p>
          <a:p>
            <a:endParaRPr lang="el-GR"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323528" y="404664"/>
            <a:ext cx="8568952" cy="1826363"/>
          </a:xfrm>
        </p:spPr>
        <p:txBody>
          <a:bodyPr>
            <a:normAutofit fontScale="90000"/>
          </a:bodyPr>
          <a:lstStyle/>
          <a:p>
            <a:pPr algn="ctr"/>
            <a:r>
              <a:rPr lang="el-GR" sz="3100" dirty="0" smtClean="0"/>
              <a:t>2</a:t>
            </a:r>
            <a:r>
              <a:rPr lang="el-GR" sz="3100" baseline="30000" dirty="0" smtClean="0"/>
              <a:t>Ο</a:t>
            </a:r>
            <a:r>
              <a:rPr lang="el-GR" sz="3100" dirty="0" smtClean="0"/>
              <a:t> </a:t>
            </a:r>
            <a:r>
              <a:rPr lang="el-GR" sz="3100" dirty="0" err="1" smtClean="0"/>
              <a:t>υποερώτημα</a:t>
            </a:r>
            <a:r>
              <a:rPr lang="el-GR" sz="3100" dirty="0" smtClean="0"/>
              <a:t> : Ο ρόλος των εκπαιδευτικών (η συχνή αδρανής στάση μερικών) και το παράδειγμα που δίνουν.</a:t>
            </a:r>
            <a:r>
              <a:rPr lang="el-GR" dirty="0" smtClean="0"/>
              <a:t/>
            </a:r>
            <a:br>
              <a:rPr lang="el-GR" dirty="0" smtClean="0"/>
            </a:br>
            <a:endParaRPr lang="el-GR" dirty="0"/>
          </a:p>
        </p:txBody>
      </p:sp>
      <p:sp>
        <p:nvSpPr>
          <p:cNvPr id="5" name="4 - Θέση κειμένου"/>
          <p:cNvSpPr>
            <a:spLocks noGrp="1"/>
          </p:cNvSpPr>
          <p:nvPr>
            <p:ph type="body" idx="1"/>
          </p:nvPr>
        </p:nvSpPr>
        <p:spPr>
          <a:xfrm>
            <a:off x="323528" y="2132856"/>
            <a:ext cx="8422704" cy="4399584"/>
          </a:xfrm>
        </p:spPr>
        <p:txBody>
          <a:bodyPr>
            <a:normAutofit fontScale="92500" lnSpcReduction="10000"/>
          </a:bodyPr>
          <a:lstStyle/>
          <a:p>
            <a:pPr lvl="0"/>
            <a:r>
              <a:rPr lang="el-GR" dirty="0" smtClean="0"/>
              <a:t>Στους καθηγητές προτείνεται να:</a:t>
            </a:r>
          </a:p>
          <a:p>
            <a:pPr marL="457200" lvl="0" indent="-457200">
              <a:buFont typeface="Wingdings" pitchFamily="2" charset="2"/>
              <a:buChar char="Ø"/>
            </a:pPr>
            <a:r>
              <a:rPr lang="el-GR" dirty="0" smtClean="0"/>
              <a:t>Μιλήστε στο παιδί που εκφοβίζεται και ακούστε με προσοχή και σοβαρότητα αυτά που έχει να σας πει.</a:t>
            </a:r>
          </a:p>
          <a:p>
            <a:pPr marL="457200" lvl="0" indent="-457200">
              <a:buFont typeface="Wingdings" pitchFamily="2" charset="2"/>
              <a:buChar char="Ø"/>
            </a:pPr>
            <a:r>
              <a:rPr lang="el-GR" dirty="0" smtClean="0"/>
              <a:t> Διαβεβαιώστε το παιδί ότι θα ανταποκριθείτε άμεσα για να το προστατεύσετε και ότι είστε διαθέσιμος να παράσχετε κάθε δυνατή βοήθεια. </a:t>
            </a:r>
          </a:p>
          <a:p>
            <a:pPr marL="457200" lvl="0" indent="-457200">
              <a:buFont typeface="Wingdings" pitchFamily="2" charset="2"/>
              <a:buChar char="Ø"/>
            </a:pPr>
            <a:r>
              <a:rPr lang="el-GR" dirty="0" smtClean="0"/>
              <a:t>Πείτε στο παιδί, να σας κρατά ενήμερο σχετικά με οποιαδήποτε εξέλιξη</a:t>
            </a:r>
          </a:p>
          <a:p>
            <a:pPr marL="457200" lvl="0" indent="-457200">
              <a:buFont typeface="Wingdings" pitchFamily="2" charset="2"/>
              <a:buChar char="Ø"/>
            </a:pPr>
            <a:r>
              <a:rPr lang="el-GR" dirty="0" smtClean="0"/>
              <a:t>Συζητήστε με τους γονείς του παιδιού, εκφράστε τις ανησυχίες σας και δείξτε ότι είστε αποφασισμένος να αναλάβετε δράση</a:t>
            </a:r>
          </a:p>
          <a:p>
            <a:pPr marL="457200" lvl="0" indent="-457200">
              <a:buFont typeface="Wingdings" pitchFamily="2" charset="2"/>
              <a:buChar char="Ø"/>
            </a:pPr>
            <a:r>
              <a:rPr lang="el-GR" dirty="0" smtClean="0"/>
              <a:t>Εξακριβώστε ποιο παιδί είναι αυτό που εκφοβίζεται ή αυτό που εκφοβίζει</a:t>
            </a:r>
          </a:p>
          <a:p>
            <a:pPr marL="457200" lvl="0" indent="-457200">
              <a:buFont typeface="Wingdings" pitchFamily="2" charset="2"/>
              <a:buChar char="Ø"/>
            </a:pPr>
            <a:r>
              <a:rPr lang="el-GR" dirty="0" smtClean="0"/>
              <a:t>Εξακριβώστε αν υπάρχει ομάδα παιδιών η οποία ενθαρρύνει ή/και υποστηρίζει το παιδί που εκφοβίζει</a:t>
            </a:r>
          </a:p>
          <a:p>
            <a:pPr marL="457200" lvl="0" indent="-457200">
              <a:buFont typeface="Wingdings" pitchFamily="2" charset="2"/>
              <a:buChar char="Ø"/>
            </a:pPr>
            <a:r>
              <a:rPr lang="el-GR" dirty="0" smtClean="0"/>
              <a:t>Οδηγήστε το παιδί που εκφοβίζει στο γραφείο του Διευθυντή και συζητήστε σοβαρά μαζί του για το περιστατικό</a:t>
            </a:r>
          </a:p>
          <a:p>
            <a:pPr marL="457200" lvl="0" indent="-457200">
              <a:buFont typeface="Wingdings" pitchFamily="2" charset="2"/>
              <a:buChar char="Ø"/>
            </a:pPr>
            <a:r>
              <a:rPr lang="el-GR" dirty="0" smtClean="0"/>
              <a:t>Υποστηρίξτε το παιδί που εκφοβίζεται σε συνεργασία με τον Διευθυντή</a:t>
            </a:r>
          </a:p>
          <a:p>
            <a:pPr marL="457200" indent="-457200">
              <a:buFont typeface="Wingdings" pitchFamily="2" charset="2"/>
              <a:buChar char="Ø"/>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Documents and Settings\user06\Τα έγγραφά μου\εδγθρ.jpeg"/>
          <p:cNvPicPr>
            <a:picLocks noChangeAspect="1" noChangeArrowheads="1"/>
          </p:cNvPicPr>
          <p:nvPr/>
        </p:nvPicPr>
        <p:blipFill>
          <a:blip r:embed="rId2" cstate="print"/>
          <a:srcRect/>
          <a:stretch>
            <a:fillRect/>
          </a:stretch>
        </p:blipFill>
        <p:spPr bwMode="auto">
          <a:xfrm>
            <a:off x="6120845" y="2708920"/>
            <a:ext cx="3023155" cy="2299804"/>
          </a:xfrm>
          <a:prstGeom prst="rect">
            <a:avLst/>
          </a:prstGeom>
          <a:noFill/>
        </p:spPr>
      </p:pic>
      <p:sp>
        <p:nvSpPr>
          <p:cNvPr id="4" name="3 - Τίτλος"/>
          <p:cNvSpPr>
            <a:spLocks noGrp="1"/>
          </p:cNvSpPr>
          <p:nvPr>
            <p:ph type="title"/>
          </p:nvPr>
        </p:nvSpPr>
        <p:spPr>
          <a:xfrm>
            <a:off x="971600" y="188640"/>
            <a:ext cx="6629400" cy="1826363"/>
          </a:xfrm>
        </p:spPr>
        <p:txBody>
          <a:bodyPr/>
          <a:lstStyle/>
          <a:p>
            <a:pPr algn="ctr"/>
            <a:r>
              <a:rPr lang="el-GR" dirty="0" smtClean="0"/>
              <a:t>Ρόλος διευθυντή: </a:t>
            </a:r>
            <a:endParaRPr lang="el-GR" dirty="0"/>
          </a:p>
        </p:txBody>
      </p:sp>
      <p:sp>
        <p:nvSpPr>
          <p:cNvPr id="3" name="2 - Θέση κειμένου"/>
          <p:cNvSpPr>
            <a:spLocks noGrp="1"/>
          </p:cNvSpPr>
          <p:nvPr>
            <p:ph type="body" idx="1"/>
          </p:nvPr>
        </p:nvSpPr>
        <p:spPr>
          <a:xfrm>
            <a:off x="0" y="332656"/>
            <a:ext cx="6629400" cy="4451064"/>
          </a:xfrm>
        </p:spPr>
        <p:txBody>
          <a:bodyPr>
            <a:noAutofit/>
          </a:bodyPr>
          <a:lstStyle/>
          <a:p>
            <a:r>
              <a:rPr lang="el-GR" sz="1800" b="1" dirty="0" smtClean="0"/>
              <a:t>Διευθυντής:</a:t>
            </a:r>
            <a:endParaRPr lang="el-GR" sz="1800" dirty="0" smtClean="0"/>
          </a:p>
          <a:p>
            <a:pPr lvl="0" fontAlgn="auto">
              <a:buFont typeface="Wingdings" pitchFamily="2" charset="2"/>
              <a:buChar char="q"/>
            </a:pPr>
            <a:r>
              <a:rPr lang="el-GR" sz="1800" dirty="0" smtClean="0"/>
              <a:t>Καταγράψτε το περιστατικό, δίνοντας πληροφορίες για το πού και πότε συνέβη το περιστατικό, για το ποιοι συμμετείχαν, ποιοι παρατηρούσαν, τι μορφή εκφοβισμού ασκήθηκε και περιγράφοντας το τι ακριβώς έγινε.</a:t>
            </a:r>
          </a:p>
          <a:p>
            <a:pPr lvl="0" fontAlgn="auto">
              <a:buFont typeface="Wingdings" pitchFamily="2" charset="2"/>
              <a:buChar char="q"/>
            </a:pPr>
            <a:r>
              <a:rPr lang="el-GR" sz="1800" dirty="0" smtClean="0"/>
              <a:t>Διατηρείστε αρχείο καταγραφής των περιστατικών, ώστε να μπορούν να έχουν εύκολη πρόσβαση σε αυτό και τα υπόλοιπα ενδιαφερόμενα μέρη</a:t>
            </a:r>
          </a:p>
          <a:p>
            <a:pPr lvl="0" fontAlgn="auto">
              <a:buFont typeface="Wingdings" pitchFamily="2" charset="2"/>
              <a:buChar char="q"/>
            </a:pPr>
            <a:r>
              <a:rPr lang="el-GR" sz="1800" dirty="0" smtClean="0"/>
              <a:t>Προσδιορίστε αν πρόκειται για επαναλαμβανόμενη συμπεριφορά παραβίασης των κανόνων ενάντια στη βία</a:t>
            </a:r>
          </a:p>
          <a:p>
            <a:pPr lvl="0" fontAlgn="auto">
              <a:buFont typeface="Wingdings" pitchFamily="2" charset="2"/>
              <a:buChar char="q"/>
            </a:pPr>
            <a:r>
              <a:rPr lang="el-GR" sz="1800" dirty="0" smtClean="0"/>
              <a:t>Αν πρόκειται για επαναλαμβανόμενη εκφοβιστική συμπεριφορά, επικοινωνήστε με τους γονείς του παιδιού τηλεφωνικά και κανονίστε μια συνάντηση για να συζητήσετε.</a:t>
            </a:r>
          </a:p>
          <a:p>
            <a:pPr>
              <a:buFont typeface="Wingdings" pitchFamily="2" charset="2"/>
              <a:buChar char="q"/>
            </a:pPr>
            <a:endParaRPr lang="el-GR" sz="1800" dirty="0"/>
          </a:p>
        </p:txBody>
      </p:sp>
      <p:pic>
        <p:nvPicPr>
          <p:cNvPr id="1026" name="Picture 2" descr="C:\Documents and Settings\user06\Τα έγγραφά μου\images.jpeg"/>
          <p:cNvPicPr>
            <a:picLocks noChangeAspect="1" noChangeArrowheads="1"/>
          </p:cNvPicPr>
          <p:nvPr/>
        </p:nvPicPr>
        <p:blipFill>
          <a:blip r:embed="rId3" cstate="print"/>
          <a:srcRect/>
          <a:stretch>
            <a:fillRect/>
          </a:stretch>
        </p:blipFill>
        <p:spPr bwMode="auto">
          <a:xfrm>
            <a:off x="1187624" y="4437112"/>
            <a:ext cx="3528392" cy="2339478"/>
          </a:xfrm>
          <a:prstGeom prst="rect">
            <a:avLst/>
          </a:prstGeom>
          <a:noFill/>
        </p:spPr>
      </p:pic>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7"/>
                                        </p:tgtEl>
                                        <p:attrNameLst>
                                          <p:attrName>style.visibility</p:attrName>
                                        </p:attrNameLst>
                                      </p:cBhvr>
                                      <p:to>
                                        <p:strVal val="visible"/>
                                      </p:to>
                                    </p:set>
                                    <p:anim calcmode="lin" valueType="num">
                                      <p:cBhvr additive="base">
                                        <p:cTn id="13" dur="500" fill="hold"/>
                                        <p:tgtEl>
                                          <p:spTgt spid="1027"/>
                                        </p:tgtEl>
                                        <p:attrNameLst>
                                          <p:attrName>ppt_x</p:attrName>
                                        </p:attrNameLst>
                                      </p:cBhvr>
                                      <p:tavLst>
                                        <p:tav tm="0">
                                          <p:val>
                                            <p:strVal val="#ppt_x"/>
                                          </p:val>
                                        </p:tav>
                                        <p:tav tm="100000">
                                          <p:val>
                                            <p:strVal val="#ppt_x"/>
                                          </p:val>
                                        </p:tav>
                                      </p:tavLst>
                                    </p:anim>
                                    <p:anim calcmode="lin" valueType="num">
                                      <p:cBhvr additive="base">
                                        <p:cTn id="14"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404664"/>
            <a:ext cx="8280920" cy="1826363"/>
          </a:xfrm>
        </p:spPr>
        <p:txBody>
          <a:bodyPr>
            <a:noAutofit/>
          </a:bodyPr>
          <a:lstStyle/>
          <a:p>
            <a:pPr algn="ctr"/>
            <a:r>
              <a:rPr lang="el-GR" sz="3200" dirty="0" smtClean="0"/>
              <a:t>3</a:t>
            </a:r>
            <a:r>
              <a:rPr lang="en-US" sz="3200" dirty="0" smtClean="0"/>
              <a:t>o</a:t>
            </a:r>
            <a:r>
              <a:rPr lang="el-GR" sz="3200" dirty="0" smtClean="0"/>
              <a:t> </a:t>
            </a:r>
            <a:r>
              <a:rPr lang="el-GR" sz="3200" dirty="0" err="1" smtClean="0"/>
              <a:t>υποερώτημα</a:t>
            </a:r>
            <a:r>
              <a:rPr lang="el-GR" sz="3200" dirty="0" smtClean="0"/>
              <a:t>: Ποιά πρέπει να είναι η στάση συμμαθητών για την αντιμετώπιση του φαινομένου.</a:t>
            </a:r>
            <a:br>
              <a:rPr lang="el-GR" sz="3200" dirty="0" smtClean="0"/>
            </a:br>
            <a:endParaRPr lang="el-GR" sz="3200" dirty="0"/>
          </a:p>
        </p:txBody>
      </p:sp>
      <p:sp>
        <p:nvSpPr>
          <p:cNvPr id="3" name="2 - Θέση κειμένου"/>
          <p:cNvSpPr>
            <a:spLocks noGrp="1"/>
          </p:cNvSpPr>
          <p:nvPr>
            <p:ph type="body" idx="1"/>
          </p:nvPr>
        </p:nvSpPr>
        <p:spPr>
          <a:xfrm>
            <a:off x="179512" y="908720"/>
            <a:ext cx="7486600" cy="4968552"/>
          </a:xfrm>
        </p:spPr>
        <p:txBody>
          <a:bodyPr/>
          <a:lstStyle/>
          <a:p>
            <a:r>
              <a:rPr lang="el-GR" b="1" dirty="0" smtClean="0">
                <a:solidFill>
                  <a:schemeClr val="accent1"/>
                </a:solidFill>
              </a:rPr>
              <a:t>Στους συμμαθητές μέσα στην τάξη</a:t>
            </a:r>
            <a:r>
              <a:rPr lang="el-GR" dirty="0" smtClean="0">
                <a:solidFill>
                  <a:schemeClr val="accent1"/>
                </a:solidFill>
              </a:rPr>
              <a:t> </a:t>
            </a:r>
            <a:r>
              <a:rPr lang="el-GR" dirty="0" smtClean="0"/>
              <a:t>προτείνεται να προσδιορίζουν ποιοι συμμαθητές τους ήταν παρόντες στο περιστατικό εκφοβισμού και να ξεκαθαρίσουν αν συμμετείχαν ως ουδέτεροι παρατηρητές ή αν </a:t>
            </a:r>
            <a:r>
              <a:rPr lang="el-GR" dirty="0" err="1" smtClean="0"/>
              <a:t>ενθάρρυνουν</a:t>
            </a:r>
            <a:r>
              <a:rPr lang="el-GR" dirty="0" smtClean="0"/>
              <a:t> το παιδί που εκφοβίζει. Επίσης, οφείλουν να </a:t>
            </a:r>
            <a:r>
              <a:rPr lang="el-GR" dirty="0" err="1" smtClean="0"/>
              <a:t>συζητουν</a:t>
            </a:r>
            <a:r>
              <a:rPr lang="el-GR" dirty="0" smtClean="0"/>
              <a:t> </a:t>
            </a:r>
            <a:r>
              <a:rPr lang="el-GR" dirty="0" err="1" smtClean="0"/>
              <a:t>μαζι</a:t>
            </a:r>
            <a:r>
              <a:rPr lang="el-GR" dirty="0" smtClean="0"/>
              <a:t> τους για το ποια θα ήταν η κατάλληλη συμπεριφορά σε μια τέτοια κατάσταση( π.χ. να μιλήσουν σε κάποιον ενήλικα για να βοηθήσει) και για το ποιες ευθύνες έχουν όταν παρατηρούν να συμβαίνει περιστατικό εκφοβισμού. Τέλος, προτείνεται να συζητούν σχετικά με το τι θα μπορούσαν να είχαν κάνει για να αποφευχθεί ο εκφοβισμός και να εξασφαλίσουν ένα ασφαλές περιβάλλον τόσο για τους ίδιους όσο και για τους συμμαθητές τους.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188640"/>
            <a:ext cx="6629400" cy="1826363"/>
          </a:xfrm>
        </p:spPr>
        <p:txBody>
          <a:bodyPr/>
          <a:lstStyle/>
          <a:p>
            <a:pPr algn="ctr"/>
            <a:r>
              <a:rPr lang="el-GR" dirty="0" smtClean="0"/>
              <a:t>Στάση μαθητών: </a:t>
            </a:r>
            <a:endParaRPr lang="el-GR" dirty="0"/>
          </a:p>
        </p:txBody>
      </p:sp>
      <p:pic>
        <p:nvPicPr>
          <p:cNvPr id="2050" name="Picture 2" descr="C:\Documents and Settings\user06\Τα έγγραφά μου\γδιυ5τω.jpeg"/>
          <p:cNvPicPr>
            <a:picLocks noChangeAspect="1" noChangeArrowheads="1"/>
          </p:cNvPicPr>
          <p:nvPr/>
        </p:nvPicPr>
        <p:blipFill>
          <a:blip r:embed="rId2" cstate="print"/>
          <a:srcRect/>
          <a:stretch>
            <a:fillRect/>
          </a:stretch>
        </p:blipFill>
        <p:spPr bwMode="auto">
          <a:xfrm>
            <a:off x="251520" y="980728"/>
            <a:ext cx="4536504" cy="3168352"/>
          </a:xfrm>
          <a:prstGeom prst="rect">
            <a:avLst/>
          </a:prstGeom>
          <a:noFill/>
        </p:spPr>
      </p:pic>
      <p:pic>
        <p:nvPicPr>
          <p:cNvPr id="2051" name="Picture 3" descr="C:\Documents and Settings\user06\Τα έγγραφά μου\γφδ.jpeg"/>
          <p:cNvPicPr>
            <a:picLocks noChangeAspect="1" noChangeArrowheads="1"/>
          </p:cNvPicPr>
          <p:nvPr/>
        </p:nvPicPr>
        <p:blipFill>
          <a:blip r:embed="rId3" cstate="print"/>
          <a:srcRect/>
          <a:stretch>
            <a:fillRect/>
          </a:stretch>
        </p:blipFill>
        <p:spPr bwMode="auto">
          <a:xfrm>
            <a:off x="4932040" y="3429000"/>
            <a:ext cx="4104456" cy="317149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71600" y="476672"/>
            <a:ext cx="6629400" cy="1826363"/>
          </a:xfrm>
        </p:spPr>
        <p:txBody>
          <a:bodyPr/>
          <a:lstStyle/>
          <a:p>
            <a:pPr algn="ctr"/>
            <a:r>
              <a:rPr lang="el-GR" dirty="0" smtClean="0"/>
              <a:t>ΕΠΙΛΟΓΟΣ </a:t>
            </a:r>
            <a:endParaRPr lang="el-GR" dirty="0"/>
          </a:p>
        </p:txBody>
      </p:sp>
      <p:sp>
        <p:nvSpPr>
          <p:cNvPr id="3" name="2 - Θέση κειμένου"/>
          <p:cNvSpPr>
            <a:spLocks noGrp="1"/>
          </p:cNvSpPr>
          <p:nvPr>
            <p:ph type="body" idx="1"/>
          </p:nvPr>
        </p:nvSpPr>
        <p:spPr>
          <a:xfrm>
            <a:off x="251520" y="2564904"/>
            <a:ext cx="8892480" cy="1354720"/>
          </a:xfrm>
        </p:spPr>
        <p:txBody>
          <a:bodyPr>
            <a:noAutofit/>
          </a:bodyPr>
          <a:lstStyle/>
          <a:p>
            <a:pPr algn="ctr"/>
            <a:r>
              <a:rPr lang="el-GR" sz="1800" dirty="0" smtClean="0"/>
              <a:t>Το φαινόμενο της </a:t>
            </a:r>
            <a:r>
              <a:rPr lang="el-GR" sz="1800" dirty="0" err="1" smtClean="0"/>
              <a:t>ενδοσχολικής</a:t>
            </a:r>
            <a:r>
              <a:rPr lang="el-GR" sz="1800" dirty="0" smtClean="0"/>
              <a:t> βίας είναι ένα συχνό φαινόμενο στις μέρες μας, το οποίο αποτελεί μεγάλο πρόβλημα. Εκδηλώνεται με διαφορετικές μορφές και τρόπους στην καθημερινότητα των παιδιών στο σχολικό περιβάλλον. Διάφοροι παράγοντες επηρεάζουν την εκδήλωση του φαινομένου και ανάλογα βοηθούν σε αυτή ή την εμποδίζουν. Πρωταγωνιστικό ρόλο παίζει, φυσικά, η οικογένεια μα εξίσου σημαντικό και το σχολείο που πρέπει να βρίσκεται δίπλα στο παιδί και να το βοηθά σε κάθε του βήμα, δηλαδή στο να παίρνει πρωτοβουλίες και αποφάσεις, να πιστεύει στον εαυτό και να αποκτά αυτοέλεγχο. Το πρόβλημα αυτό πρέπει να αντιμετωπιστεί με την συνδρομή των κοινωνικών φορέων αλλά και του ίδιου του ατόμου.</a:t>
            </a:r>
          </a:p>
          <a:p>
            <a:pPr algn="ctr"/>
            <a:r>
              <a:rPr lang="el-GR" sz="1800" b="1" dirty="0" smtClean="0"/>
              <a:t> </a:t>
            </a:r>
            <a:endParaRPr lang="el-GR" sz="1800" dirty="0"/>
          </a:p>
        </p:txBody>
      </p:sp>
      <p:pic>
        <p:nvPicPr>
          <p:cNvPr id="4" name="3 - Εικόνα" descr="C:\Documents and Settings\user06\Τα έγγραφά μου\stopbullying_1.jpg"/>
          <p:cNvPicPr/>
          <p:nvPr/>
        </p:nvPicPr>
        <p:blipFill>
          <a:blip r:embed="rId2" cstate="print"/>
          <a:srcRect/>
          <a:stretch>
            <a:fillRect/>
          </a:stretch>
        </p:blipFill>
        <p:spPr bwMode="auto">
          <a:xfrm>
            <a:off x="1907704" y="3717032"/>
            <a:ext cx="5400600" cy="300678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620688"/>
            <a:ext cx="6629400" cy="1826363"/>
          </a:xfrm>
        </p:spPr>
        <p:txBody>
          <a:bodyPr/>
          <a:lstStyle/>
          <a:p>
            <a:pPr algn="ctr"/>
            <a:r>
              <a:rPr lang="el-GR" dirty="0" smtClean="0"/>
              <a:t>ΒΙΒΛΙΟΓΡΑΦΙΑ</a:t>
            </a:r>
            <a:endParaRPr lang="el-GR" dirty="0"/>
          </a:p>
        </p:txBody>
      </p:sp>
      <p:sp>
        <p:nvSpPr>
          <p:cNvPr id="3" name="2 - Θέση κειμένου"/>
          <p:cNvSpPr>
            <a:spLocks noGrp="1"/>
          </p:cNvSpPr>
          <p:nvPr>
            <p:ph type="body" idx="1"/>
          </p:nvPr>
        </p:nvSpPr>
        <p:spPr>
          <a:xfrm>
            <a:off x="395536" y="1412776"/>
            <a:ext cx="7560840" cy="2520280"/>
          </a:xfrm>
        </p:spPr>
        <p:txBody>
          <a:bodyPr>
            <a:normAutofit fontScale="77500" lnSpcReduction="20000"/>
          </a:bodyPr>
          <a:lstStyle/>
          <a:p>
            <a:pPr>
              <a:buFont typeface="Wingdings" pitchFamily="2" charset="2"/>
              <a:buChar char="Ø"/>
            </a:pPr>
            <a:r>
              <a:rPr lang="el-GR" sz="2900" b="1" u="sng" dirty="0" smtClean="0">
                <a:hlinkClick r:id="rId2"/>
              </a:rPr>
              <a:t>http://www.antibullyingnetwork.gr/page.aspx?id=106</a:t>
            </a:r>
            <a:endParaRPr lang="el-GR" sz="2900" dirty="0" smtClean="0"/>
          </a:p>
          <a:p>
            <a:pPr>
              <a:buFont typeface="Wingdings" pitchFamily="2" charset="2"/>
              <a:buChar char="Ø"/>
            </a:pPr>
            <a:r>
              <a:rPr lang="el-GR" sz="2900" b="1" u="sng" dirty="0" smtClean="0">
                <a:hlinkClick r:id="rId3"/>
              </a:rPr>
              <a:t>http://9lyk-perist.att.sch.gr/project2013/b2/Project%20B2.pdf</a:t>
            </a:r>
            <a:endParaRPr lang="el-GR" sz="2900" dirty="0" smtClean="0"/>
          </a:p>
          <a:p>
            <a:pPr>
              <a:buFont typeface="Wingdings" pitchFamily="2" charset="2"/>
              <a:buChar char="Ø"/>
            </a:pPr>
            <a:r>
              <a:rPr lang="el-GR" sz="2900" b="1" dirty="0" smtClean="0"/>
              <a:t>http://emathisi.weebly.com/epsilonnudeltaomicronsigmachiomicronlambdaiotakappaeta-betaiotaalpha.html</a:t>
            </a:r>
            <a:endParaRPr lang="el-GR" sz="2900" dirty="0" smtClean="0"/>
          </a:p>
          <a:p>
            <a:endParaRPr lang="el-GR" sz="2900" dirty="0" smtClean="0"/>
          </a:p>
          <a:p>
            <a:endParaRPr lang="el-GR" dirty="0"/>
          </a:p>
        </p:txBody>
      </p:sp>
    </p:spTree>
  </p:cSld>
  <p:clrMapOvr>
    <a:masterClrMapping/>
  </p:clrMapOvr>
</p:sld>
</file>

<file path=ppt/theme/theme1.xml><?xml version="1.0" encoding="utf-8"?>
<a:theme xmlns:a="http://schemas.openxmlformats.org/drawingml/2006/main" name="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66</TotalTime>
  <Words>713</Words>
  <Application>Microsoft Office PowerPoint</Application>
  <PresentationFormat>Προβολή στην οθόνη (4:3)</PresentationFormat>
  <Paragraphs>49</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Τεχνικό</vt:lpstr>
      <vt:lpstr>ΓΕΛ ΔΙΑΚΟΠΤΟΥ ΣΧΟΛΙΚΟ ΕΤΟΣ: 2014-2015 ΕΡΕΥΝΗΤΙΚΗ ΕΡΓΑΣΙΑ ελευθεροι μαθητεσ θεμα: σχολικοσ εκφοβισμοσ    </vt:lpstr>
      <vt:lpstr>ΠΡΟΛΟΓΟΣ </vt:lpstr>
      <vt:lpstr>1ο υποερώτημα : Πώς μπορεί η οικογένεια να συμβάλλει στην αντιμετώπιση της ενδοσχολικής βίας και ποια μέτρα μπορεί να λάβει για να προστατεύσει το παιδί που έχει ήδη εκτεθεί στο φαινόμενο αυτό</vt:lpstr>
      <vt:lpstr>2Ο υποερώτημα : Ο ρόλος των εκπαιδευτικών (η συχνή αδρανής στάση μερικών) και το παράδειγμα που δίνουν. </vt:lpstr>
      <vt:lpstr>Ρόλος διευθυντή: </vt:lpstr>
      <vt:lpstr>3o υποερώτημα: Ποιά πρέπει να είναι η στάση συμμαθητών για την αντιμετώπιση του φαινομένου. </vt:lpstr>
      <vt:lpstr>Στάση μαθητών: </vt:lpstr>
      <vt:lpstr>ΕΠΙΛΟΓΟΣ </vt:lpstr>
      <vt:lpstr>ΒΙΒΛΙΟΓΡΑΦΙΑ</vt:lpstr>
      <vt:lpstr>ΕΥΧΑΡΙΣΤΟΥΜΕ ΓΙΑ ΤΗΝ ΠΡΟΣΟΧΗ ΣΑΣ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Administrator</dc:creator>
  <cp:lastModifiedBy>Administrator</cp:lastModifiedBy>
  <cp:revision>15</cp:revision>
  <dcterms:created xsi:type="dcterms:W3CDTF">2015-02-04T09:05:20Z</dcterms:created>
  <dcterms:modified xsi:type="dcterms:W3CDTF">2015-02-06T10:37:28Z</dcterms:modified>
</cp:coreProperties>
</file>