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4.emf" ContentType="image/x-emf"/>
  <Override PartName="/ppt/media/image5.emf" ContentType="image/x-emf"/>
  <Override PartName="/ppt/media/image6.emf" ContentType="image/x-emf"/>
  <Override PartName="/ppt/media/image8.jpeg" ContentType="image/jpeg"/>
  <Override PartName="/ppt/media/image1.png" ContentType="image/png"/>
  <Override PartName="/ppt/media/image3.emf" ContentType="image/x-emf"/>
  <Override PartName="/ppt/media/image7.emf" ContentType="image/x-emf"/>
  <Override PartName="/ppt/media/image2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_rels/slide3.xml.rels" ContentType="application/vnd.openxmlformats-package.relationships+xml"/>
  <Override PartName="/ppt/slides/_rels/slide13.xml.rels" ContentType="application/vnd.openxmlformats-package.relationships+xml"/>
  <Override PartName="/ppt/slides/_rels/slide2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2165040"/>
            <a:ext cx="907164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454640"/>
            <a:ext cx="907164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216504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1960" y="216504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1960" y="445464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45464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216504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151960" y="216504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504000" y="2165040"/>
            <a:ext cx="9071640" cy="438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2165040"/>
            <a:ext cx="907164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2165040"/>
            <a:ext cx="442656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151960" y="2165040"/>
            <a:ext cx="442656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6248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216504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04000" y="445464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1960" y="2165040"/>
            <a:ext cx="442656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2165040"/>
            <a:ext cx="9071640" cy="438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2165040"/>
            <a:ext cx="442656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1960" y="216504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151960" y="445464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216504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1960" y="216504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04000" y="4454640"/>
            <a:ext cx="9070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2165040"/>
            <a:ext cx="907164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04000" y="4454640"/>
            <a:ext cx="907164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216504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1960" y="216504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151960" y="445464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504000" y="445464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216504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151960" y="216504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2165040"/>
            <a:ext cx="907164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2165040"/>
            <a:ext cx="442656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1960" y="2165040"/>
            <a:ext cx="442656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6248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216504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45464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1960" y="2165040"/>
            <a:ext cx="442656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2165040"/>
            <a:ext cx="442656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1960" y="216504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1960" y="445464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216504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1960" y="216504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454640"/>
            <a:ext cx="9070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l-GR"/>
              <a:t>Κάντε κλικ εδώ για την επεξεργασία της μορφής του κειμένου του τίτλου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l-GR"/>
              <a:t>Κάντε κλικ εδώ για την επεξεργασία της μορφής των κειμένων διάρθρωσης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l-GR"/>
              <a:t>Δεύτερο επίπεδο διάρθρωσης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l-GR"/>
              <a:t>Τρίτο επίπεδο διάρθρωσης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l-GR"/>
              <a:t>Τέταρτο επίπεδο διάρθρωσης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l-GR"/>
              <a:t>Πέμπτο επίπεδο διάρθρωσης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l-GR"/>
              <a:t>Έκτο επίπεδο διάρθρωσης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l-GR"/>
              <a:t>Έβδομο επίπεδο διάρθρωσης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r>
              <a:rPr lang="el-GR" sz="1400"/>
              <a:t>&lt;ημερομηνία/ώρα&gt;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el-GR" sz="1400"/>
              <a:t>&lt;υποσέλιδο&gt;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11D1F1B1-9151-41C1-A1E1-314121711101}" type="slidenum">
              <a:rPr lang="el-GR" sz="1400"/>
              <a:t>&lt;αριθμός&gt;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l-GR"/>
              <a:t>Κάντε κλικ εδώ για την επεξεργασία της μορφής του κειμένου του τίτλου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504000" y="2165040"/>
            <a:ext cx="9071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l-GR"/>
              <a:t>Κάντε κλικ εδώ για την επεξεργασία της μορφής των κειμένων διάρθρωσης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l-GR"/>
              <a:t>Δεύτερο επίπεδο διάρθρωσης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l-GR"/>
              <a:t>Τρίτο επίπεδο διάρθρωσης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l-GR"/>
              <a:t>Τέταρτο επίπεδο διάρθρωσης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l-GR"/>
              <a:t>Πέμπτο επίπεδο διάρθρωσης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l-GR"/>
              <a:t>Έκτο επίπεδο διάρθρωσης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l-GR"/>
              <a:t>Έβδομο επίπεδο διάρθρωσης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dt"/>
          </p:nvPr>
        </p:nvSpPr>
        <p:spPr>
          <a:xfrm>
            <a:off x="504000" y="6995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r>
              <a:rPr lang="el-GR" sz="1400"/>
              <a:t>&lt;ημερομηνία/ώρα&gt;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3447360" y="6995160"/>
            <a:ext cx="3195000" cy="5212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el-GR" sz="1400"/>
              <a:t>&lt;υποσέλιδο&gt;</a:t>
            </a:r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7227360" y="6995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11F161D1-3141-4101-B1E1-F17101E1F1C1}" type="slidenum">
              <a:rPr lang="el-GR" sz="1400"/>
              <a:t>&lt;αριθμός&gt;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hyperlink" Target="http://nemertes.lis.upatras.gr/jspui/bitstream/10889/4158/1/diatribi.pdf" TargetMode="External"/><Relationship Id="rId2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https://www.youtube.com/watch?v=Lw5ErRQtwLQ" TargetMode="External"/><Relationship Id="rId2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6.emf"/><Relationship Id="rId2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7.emf"/><Relationship Id="rId2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l-GR"/>
              <a:t>ΟΙ ΓΚΑΖΑΚΗΔΕΣ...</a:t>
            </a:r>
            <a:endParaRPr/>
          </a:p>
        </p:txBody>
      </p:sp>
      <p:sp>
        <p:nvSpPr>
          <p:cNvPr id="75" name="TextShape 2"/>
          <p:cNvSpPr txBox="1"/>
          <p:nvPr/>
        </p:nvSpPr>
        <p:spPr>
          <a:xfrm>
            <a:off x="504000" y="2165040"/>
            <a:ext cx="9071640" cy="4384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l-GR" sz="3600"/>
              <a:t>ΒΑΣΩ ΑΜΠΑΖΙ </a:t>
            </a:r>
            <a:endParaRPr/>
          </a:p>
          <a:p>
            <a:pPr algn="ctr"/>
            <a:r>
              <a:rPr lang="el-GR" sz="3600"/>
              <a:t>ΓΙΩΡΓΟΣ ΚΟΛΛΙΑΣ</a:t>
            </a:r>
            <a:endParaRPr/>
          </a:p>
          <a:p>
            <a:pPr algn="ctr"/>
            <a:r>
              <a:rPr lang="el-GR" sz="3600"/>
              <a:t>ΘΑΝΑΣΗΣ ΠΑΣΧΟΣ </a:t>
            </a:r>
            <a:endParaRPr/>
          </a:p>
          <a:p>
            <a:pPr algn="ctr"/>
            <a:r>
              <a:rPr lang="el-GR" sz="3600"/>
              <a:t>ΚΛΑΟΥΝΤΙΑ ΡΙΤΣΑ</a:t>
            </a:r>
            <a:endParaRPr/>
          </a:p>
        </p:txBody>
      </p:sp>
    </p:spTree>
  </p:cSld>
  <p:transition spd="med">
    <p:wipe dir="r"/>
  </p:transition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l-GR"/>
              <a:t>Η ΑΡΓΚΟ ΤΩΝ ΚΡΑΤΟΥΜΕΝΩΝ</a:t>
            </a:r>
            <a:endParaRPr/>
          </a:p>
        </p:txBody>
      </p:sp>
      <p:sp>
        <p:nvSpPr>
          <p:cNvPr id="86" name="TextShape 2"/>
          <p:cNvSpPr txBox="1"/>
          <p:nvPr/>
        </p:nvSpPr>
        <p:spPr>
          <a:xfrm>
            <a:off x="504000" y="2165040"/>
            <a:ext cx="9071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l-GR"/>
              <a:t>Μια συνθηματική περιγραφική γλώσσα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/>
              <a:t>Είναι περιθωριακή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/>
              <a:t>Χρησιμοποιείται αποκλειστικά από τους φυλακισμένους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/>
              <a:t>Σκοπός της είναι η κωδικοποίηση του κλειστού κόσμου τους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</p:txBody>
      </p:sp>
    </p:spTree>
  </p:cSld>
  <p:transition spd="med">
    <p:wheel spokes="8"/>
  </p:transition>
  <p:timing>
    <p:tnLst>
      <p:par>
        <p:cTn dur="indefinite" id="3" nodeType="tmRoot" restart="never">
          <p:childTnLst>
            <p:seq>
              <p:cTn id="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87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0080000" cy="7560000"/>
          </a:xfrm>
          <a:prstGeom prst="rect">
            <a:avLst/>
          </a:prstGeom>
        </p:spPr>
      </p:pic>
    </p:spTree>
  </p:cSld>
  <p:transition spd="med">
    <p:randomBar dir="vert"/>
  </p:transition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504000" y="792000"/>
            <a:ext cx="9071640" cy="57574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l-GR"/>
              <a:t>Αδελφός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/>
              <a:t>Kαινούργιο αίμα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/>
              <a:t>Ακατοίκητος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/>
              <a:t>Βρέχει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/>
              <a:t>Δένω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/>
              <a:t>Δίνω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</p:txBody>
      </p:sp>
    </p:spTree>
  </p:cSld>
  <p:transition spd="med">
    <p:checker dir="vert"/>
  </p:transition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l-GR"/>
              <a:t>ΠΗΓΕΣ</a:t>
            </a:r>
            <a:endParaRPr/>
          </a:p>
        </p:txBody>
      </p:sp>
      <p:sp>
        <p:nvSpPr>
          <p:cNvPr id="90" name="TextShape 2"/>
          <p:cNvSpPr txBox="1"/>
          <p:nvPr/>
        </p:nvSpPr>
        <p:spPr>
          <a:xfrm>
            <a:off x="0" y="2376000"/>
            <a:ext cx="7200000" cy="41734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l-GR" sz="2000">
                <a:hlinkClick r:id="rId1"/>
              </a:rPr>
              <a:t>http://nemertes.lis.upatras.gr/jspui/bitstream/10889/4158/1/diatribi.pdf</a:t>
            </a:r>
            <a:endParaRPr/>
          </a:p>
        </p:txBody>
      </p:sp>
    </p:spTree>
  </p:cSld>
  <p:transition spd="med">
    <p:cover dir="u"/>
  </p:transition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l-GR"/>
              <a:t>Η ΑΡΓΚΟ ΤΩΝ ΜΟΤΟΣΙΚΛΕΤΙΣΤΩΝ</a:t>
            </a:r>
            <a:endParaRPr/>
          </a:p>
        </p:txBody>
      </p:sp>
      <p:sp>
        <p:nvSpPr>
          <p:cNvPr id="77" name="TextShape 2"/>
          <p:cNvSpPr txBox="1"/>
          <p:nvPr/>
        </p:nvSpPr>
        <p:spPr>
          <a:xfrm>
            <a:off x="504000" y="2165040"/>
            <a:ext cx="9071640" cy="42940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l-GR"/>
              <a:t>Μία συνθηματική γλώσσα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/>
              <a:t>Εξυπηρετεί συγκεκριμένους σκοπούς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/>
              <a:t>Ομαδοποιεί εκείνους που κατέχουν ένα συγκεκριμένο μοντέλο μηχανής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/>
              <a:t>Βοηθάει να συνδεθεί συναισθηματικά ο ιδιοκτήτης με την μηχανή του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>
                <a:hlinkClick r:id="rId1"/>
              </a:rPr>
              <a:t>https://www.youtube.com/watch?v=Lw5ErRQtwLQ</a:t>
            </a:r>
            <a:endParaRPr/>
          </a:p>
        </p:txBody>
      </p:sp>
    </p:spTree>
  </p:cSld>
  <p:transition spd="med">
    <p:wipe dir="l"/>
  </p:transition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78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-144000" y="72000"/>
            <a:ext cx="10224000" cy="7488000"/>
          </a:xfrm>
          <a:prstGeom prst="rect">
            <a:avLst/>
          </a:prstGeom>
        </p:spPr>
      </p:pic>
    </p:spTree>
  </p:cSld>
  <p:transition spd="med">
    <p:wheel spokes="1"/>
  </p:transition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504000" y="936000"/>
            <a:ext cx="9071640" cy="56134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l-GR"/>
              <a:t>Φλώρος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/>
              <a:t> </a:t>
            </a:r>
            <a:r>
              <a:rPr lang="el-GR"/>
              <a:t>Κουλός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/>
              <a:t>  </a:t>
            </a:r>
            <a:r>
              <a:rPr lang="el-GR"/>
              <a:t>Τσίτα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/>
              <a:t>  </a:t>
            </a:r>
            <a:r>
              <a:rPr lang="el-GR"/>
              <a:t>Με τα χίλια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/>
              <a:t>  </a:t>
            </a:r>
            <a:r>
              <a:rPr lang="el-GR"/>
              <a:t>Σέρνεται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/>
              <a:t> </a:t>
            </a:r>
            <a:r>
              <a:rPr lang="el-GR"/>
              <a:t>Κούφια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/>
              <a:t>Παντιλίκι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</p:txBody>
      </p:sp>
    </p:spTree>
  </p:cSld>
  <p:transition spd="med">
    <p:wheel spokes="2"/>
  </p:transition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80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0080000" cy="7560000"/>
          </a:xfrm>
          <a:prstGeom prst="rect">
            <a:avLst/>
          </a:prstGeom>
        </p:spPr>
      </p:pic>
    </p:spTree>
  </p:cSld>
  <p:transition spd="med">
    <p:wipe dir="u"/>
  </p:transition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81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0080000" cy="7560000"/>
          </a:xfrm>
          <a:prstGeom prst="rect">
            <a:avLst/>
          </a:prstGeom>
        </p:spPr>
      </p:pic>
    </p:spTree>
  </p:cSld>
  <p:transition spd="med">
    <p:wipe dir="u"/>
  </p:transition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82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-1978560" y="0"/>
            <a:ext cx="12058560" cy="8856000"/>
          </a:xfrm>
          <a:prstGeom prst="rect">
            <a:avLst/>
          </a:prstGeom>
        </p:spPr>
      </p:pic>
    </p:spTree>
  </p:cSld>
  <p:transition spd="med">
    <p:wipe dir="u"/>
  </p:transition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83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0080000" cy="7560000"/>
          </a:xfrm>
          <a:prstGeom prst="rect">
            <a:avLst/>
          </a:prstGeom>
        </p:spPr>
      </p:pic>
    </p:spTree>
  </p:cSld>
  <p:transition spd="med">
    <p:wipe dir="u"/>
  </p:transition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84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-144000" y="0"/>
            <a:ext cx="10224000" cy="7560000"/>
          </a:xfrm>
          <a:prstGeom prst="rect">
            <a:avLst/>
          </a:prstGeom>
        </p:spPr>
      </p:pic>
    </p:spTree>
  </p:cSld>
  <p:transition spd="med">
    <p:wipe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