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media/image1.jpeg" ContentType="image/jpeg"/>
  <Override PartName="/ppt/media/image3.png" ContentType="image/png"/>
  <Override PartName="/ppt/media/image2.png" ContentType="image/png"/>
  <Override PartName="/ppt/slideLayouts/slideLayout6.xml" ContentType="application/vnd.openxmlformats-officedocument.presentationml.slideLayout+xml"/>
  <Override PartName="/ppt/slideLayouts/slideLayout1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charts/chart4.xml" ContentType="application/vnd.openxmlformats-officedocument.drawingml.char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presentation.xml" ContentType="application/vnd.openxmlformats-officedocument.presentationml.presentation.main+xml"/>
  <Override PartName="/ppt/slides/slide2.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_rels/slide3.xml.rels" ContentType="application/vnd.openxmlformats-package.relationships+xml"/>
  <Override PartName="/ppt/slides/_rels/slide2.xml.rels" ContentType="application/vnd.openxmlformats-package.relationships+xml"/>
  <Override PartName="/ppt/slides/_rels/slide1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11.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slide12.xml" ContentType="application/vnd.openxmlformats-officedocument.presentationml.slide+xml"/>
  <Override PartName="/ppt/slides/slide9.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3.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Lst>
  <p:sldSz cx="10080625" cy="7559675"/>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
</Relationships>
</file>

<file path=ppt/charts/chart1.xml><?xml version="1.0" encoding="utf-8"?>
<c:chartSpace xmlns:a="http://schemas.openxmlformats.org/drawingml/2006/main" xmlns:c="http://schemas.openxmlformats.org/drawingml/2006/chart" xmlns:r="http://schemas.openxmlformats.org/officeDocument/2006/relationships">
  <c:lang val="en-US"/>
  <c:chart>
    <c:title>
      <c:layout/>
      <c:tx>
        <c:rich>
          <a:bodyPr/>
          <a:lstStyle/>
          <a:p>
            <a:pPr>
              <a:defRPr/>
            </a:pPr>
            <a:r>
              <a:rPr b="1" sz="1400">
                <a:solidFill>
                  <a:srgbClr val="000000"/>
                </a:solidFill>
                <a:latin typeface="Calibri"/>
              </a:rPr>
              <a:t>1)ΚΑΤΑ ΤΗΝ ΣΤΡΑΤΙΩΤΙΚΗ ΣΑΣ ΘΗΤΕΙΑ ΧΡΗΣΗΜΟΠΟΙΟΥΣΑΤΕ ΟΡΟΥΣ ΤΗΣ ΣΤΡΑΤΙΩΤΙΚΗΣ ΑΡΓΚΟ;</a:t>
            </a:r>
          </a:p>
        </c:rich>
      </c:tx>
    </c:title>
    <c:view3D>
      <c:rotX val="16"/>
      <c:rotY val="19"/>
      <c:perspective val="30"/>
      <c:rAngAx val="1"/>
    </c:view3D>
    <c:backWall>
      <c:spPr/>
    </c:backWall>
    <c:floor>
      <c:spPr>
        <a:ln w="9360">
          <a:solidFill>
            <a:srgbClr val="878787"/>
          </a:solidFill>
          <a:round/>
        </a:ln>
      </c:spPr>
    </c:floor>
    <c:plotArea>
      <c:layout/>
      <c:bar3DChart>
        <c:barDir val="col"/>
        <c:grouping val="clustered"/>
        <c:ser>
          <c:idx val="0"/>
          <c:order val="0"/>
          <c:tx>
            <c:strRef>
              <c:f>label 0</c:f>
              <c:strCache>
                <c:ptCount val="1"/>
                <c:pt idx="0">
                  <c:v>Στήλη B</c:v>
                </c:pt>
              </c:strCache>
            </c:strRef>
          </c:tx>
          <c:spPr>
            <a:solidFill>
              <a:srgbClr val="4f81bd"/>
            </a:solidFill>
          </c:spPr>
          <c:cat>
            <c:strRef>
              <c:f>categories</c:f>
              <c:strCache>
                <c:ptCount val="2"/>
                <c:pt idx="0">
                  <c:v>ΝΑΙ</c:v>
                </c:pt>
                <c:pt idx="1">
                  <c:v>ΌΧΙ</c:v>
                </c:pt>
              </c:strCache>
            </c:strRef>
          </c:cat>
          <c:val>
            <c:numRef>
              <c:f>0</c:f>
              <c:numCache>
                <c:formatCode>General</c:formatCode>
                <c:ptCount val="2"/>
                <c:pt idx="0">
                  <c:v>20</c:v>
                </c:pt>
                <c:pt idx="1">
                  <c:v>3</c:v>
                </c:pt>
              </c:numCache>
            </c:numRef>
          </c:val>
        </c:ser>
        <c:shape val="box"/>
        <c:gapWidth val="150"/>
        <c:axId val="76624958"/>
        <c:axId val="23597236"/>
        <c:axId val="0"/>
      </c:bar3DChart>
      <c:catAx>
        <c:axId val="76624958"/>
        <c:scaling>
          <c:orientation val="minMax"/>
        </c:scaling>
        <c:axPos val="b"/>
        <c:majorTickMark val="none"/>
        <c:minorTickMark val="none"/>
        <c:tickLblPos val="nextTo"/>
        <c:crossAx val="23597236"/>
        <c:crossesAt val="0"/>
        <c:lblAlgn val="ctr"/>
        <c:auto val="1"/>
        <c:lblOffset val="100"/>
        <c:spPr>
          <a:ln w="9360">
            <a:solidFill>
              <a:srgbClr val="878787"/>
            </a:solidFill>
            <a:round/>
          </a:ln>
        </c:spPr>
      </c:catAx>
      <c:valAx>
        <c:axId val="23597236"/>
        <c:scaling>
          <c:orientation val="minMax"/>
        </c:scaling>
        <c:axPos val="l"/>
        <c:majorGridlines>
          <c:spPr>
            <a:ln w="9360">
              <a:solidFill>
                <a:srgbClr val="878787"/>
              </a:solidFill>
              <a:round/>
            </a:ln>
          </c:spPr>
        </c:majorGridlines>
        <c:majorTickMark val="none"/>
        <c:minorTickMark val="none"/>
        <c:tickLblPos val="nextTo"/>
        <c:crossAx val="76624958"/>
        <c:crossesAt val="0"/>
        <c:spPr>
          <a:ln w="9360">
            <a:solidFill>
              <a:srgbClr val="878787"/>
            </a:solidFill>
            <a:round/>
          </a:ln>
        </c:spPr>
      </c:valAx>
      <c:spPr/>
    </c:plotArea>
    <c:plotVisOnly val="1"/>
  </c:chart>
  <c:spPr/>
</c:chartSpace>
</file>

<file path=ppt/charts/chart2.xml><?xml version="1.0" encoding="utf-8"?>
<c:chartSpace xmlns:a="http://schemas.openxmlformats.org/drawingml/2006/main" xmlns:c="http://schemas.openxmlformats.org/drawingml/2006/chart" xmlns:r="http://schemas.openxmlformats.org/officeDocument/2006/relationships">
  <c:lang val="en-US"/>
  <c:chart>
    <c:title>
      <c:layout/>
      <c:tx>
        <c:rich>
          <a:bodyPr/>
          <a:lstStyle/>
          <a:p>
            <a:pPr>
              <a:defRPr/>
            </a:pPr>
            <a:r>
              <a:rPr b="1" sz="1400">
                <a:solidFill>
                  <a:srgbClr val="000000"/>
                </a:solidFill>
                <a:latin typeface="Calibri"/>
              </a:rPr>
              <a:t>2)ΑΝ ΝΑΙ ΠΟΣΟ ΣΥΧΝΑ ΤΗΝ ΧΡΗΣΗΜΟΠΟΙΟΥΣΑΤΕ; </a:t>
            </a:r>
          </a:p>
        </c:rich>
      </c:tx>
    </c:title>
    <c:view3D>
      <c:rotX val="16"/>
      <c:rotY val="19"/>
      <c:perspective val="30"/>
      <c:rAngAx val="1"/>
    </c:view3D>
    <c:backWall>
      <c:spPr/>
    </c:backWall>
    <c:floor>
      <c:spPr>
        <a:ln w="9360">
          <a:solidFill>
            <a:srgbClr val="878787"/>
          </a:solidFill>
          <a:round/>
        </a:ln>
      </c:spPr>
    </c:floor>
    <c:plotArea>
      <c:layout/>
      <c:bar3DChart>
        <c:barDir val="col"/>
        <c:grouping val="clustered"/>
        <c:ser>
          <c:idx val="0"/>
          <c:order val="0"/>
          <c:tx>
            <c:strRef>
              <c:f>label 0</c:f>
              <c:strCache>
                <c:ptCount val="1"/>
                <c:pt idx="0">
                  <c:v>Στήλη B</c:v>
                </c:pt>
              </c:strCache>
            </c:strRef>
          </c:tx>
          <c:spPr>
            <a:solidFill>
              <a:srgbClr val="4f81bd"/>
            </a:solidFill>
          </c:spPr>
          <c:cat>
            <c:strRef>
              <c:f>categories</c:f>
              <c:strCache>
                <c:ptCount val="4"/>
                <c:pt idx="0">
                  <c:v>ΣΠΑΝΙΑ</c:v>
                </c:pt>
                <c:pt idx="1">
                  <c:v>ΜΕΡΙΚΕΣ ΦΟΡΕΣ</c:v>
                </c:pt>
                <c:pt idx="2">
                  <c:v>ΣΥΝΕΧΕΙΑ</c:v>
                </c:pt>
                <c:pt idx="3">
                  <c:v>ΔΕΝ ΑΠΑΝΤΗΣΑΝ</c:v>
                </c:pt>
              </c:strCache>
            </c:strRef>
          </c:cat>
          <c:val>
            <c:numRef>
              <c:f>0</c:f>
              <c:numCache>
                <c:formatCode>General</c:formatCode>
                <c:ptCount val="4"/>
                <c:pt idx="0">
                  <c:v>5</c:v>
                </c:pt>
                <c:pt idx="1">
                  <c:v>8</c:v>
                </c:pt>
                <c:pt idx="2">
                  <c:v>7</c:v>
                </c:pt>
                <c:pt idx="3">
                  <c:v>3</c:v>
                </c:pt>
              </c:numCache>
            </c:numRef>
          </c:val>
        </c:ser>
        <c:shape val="box"/>
        <c:gapWidth val="150"/>
        <c:axId val="76624958"/>
        <c:axId val="23597236"/>
        <c:axId val="0"/>
      </c:bar3DChart>
      <c:catAx>
        <c:axId val="76624958"/>
        <c:scaling>
          <c:orientation val="minMax"/>
        </c:scaling>
        <c:axPos val="b"/>
        <c:majorTickMark val="none"/>
        <c:minorTickMark val="none"/>
        <c:tickLblPos val="nextTo"/>
        <c:crossAx val="23597236"/>
        <c:crossesAt val="0"/>
        <c:lblAlgn val="ctr"/>
        <c:auto val="1"/>
        <c:lblOffset val="100"/>
        <c:spPr>
          <a:ln w="9360">
            <a:solidFill>
              <a:srgbClr val="878787"/>
            </a:solidFill>
            <a:round/>
          </a:ln>
        </c:spPr>
      </c:catAx>
      <c:valAx>
        <c:axId val="23597236"/>
        <c:scaling>
          <c:orientation val="minMax"/>
        </c:scaling>
        <c:axPos val="l"/>
        <c:majorGridlines>
          <c:spPr>
            <a:ln w="9360">
              <a:solidFill>
                <a:srgbClr val="878787"/>
              </a:solidFill>
              <a:round/>
            </a:ln>
          </c:spPr>
        </c:majorGridlines>
        <c:majorTickMark val="none"/>
        <c:minorTickMark val="none"/>
        <c:tickLblPos val="nextTo"/>
        <c:crossAx val="76624958"/>
        <c:crossesAt val="0"/>
        <c:spPr>
          <a:ln w="9360">
            <a:solidFill>
              <a:srgbClr val="878787"/>
            </a:solidFill>
            <a:round/>
          </a:ln>
        </c:spPr>
      </c:valAx>
      <c:spPr/>
    </c:plotArea>
    <c:plotVisOnly val="1"/>
  </c:chart>
  <c:spPr/>
</c:chartSpace>
</file>

<file path=ppt/charts/chart3.xml><?xml version="1.0" encoding="utf-8"?>
<c:chartSpace xmlns:a="http://schemas.openxmlformats.org/drawingml/2006/main" xmlns:c="http://schemas.openxmlformats.org/drawingml/2006/chart" xmlns:r="http://schemas.openxmlformats.org/officeDocument/2006/relationships">
  <c:lang val="en-US"/>
  <c:chart>
    <c:title>
      <c:layout/>
      <c:tx>
        <c:rich>
          <a:bodyPr/>
          <a:lstStyle/>
          <a:p>
            <a:pPr>
              <a:defRPr/>
            </a:pPr>
            <a:r>
              <a:rPr b="1" sz="1400">
                <a:solidFill>
                  <a:srgbClr val="000000"/>
                </a:solidFill>
                <a:latin typeface="Calibri"/>
              </a:rPr>
              <a:t>ΓΙΑΤΙ ΝΙΩΘΑΤΕ ΝΑ ΧΡΗΣΗΜΟΠΟΙΗΤΕ ΑΥΤΟ ΤΟ ΕΙΔΟΣ ΓΛΩΣΣΑΣ;</a:t>
            </a:r>
          </a:p>
        </c:rich>
      </c:tx>
    </c:title>
    <c:view3D>
      <c:rotX val="16"/>
      <c:rotY val="19"/>
      <c:perspective val="30"/>
      <c:rAngAx val="1"/>
    </c:view3D>
    <c:backWall>
      <c:spPr/>
    </c:backWall>
    <c:floor>
      <c:spPr>
        <a:ln w="9360">
          <a:solidFill>
            <a:srgbClr val="878787"/>
          </a:solidFill>
          <a:round/>
        </a:ln>
      </c:spPr>
    </c:floor>
    <c:plotArea>
      <c:layout/>
      <c:bar3DChart>
        <c:barDir val="col"/>
        <c:grouping val="clustered"/>
        <c:ser>
          <c:idx val="0"/>
          <c:order val="0"/>
          <c:tx>
            <c:strRef>
              <c:f>label 0</c:f>
              <c:strCache>
                <c:ptCount val="1"/>
                <c:pt idx="0">
                  <c:v>Στήλη B</c:v>
                </c:pt>
              </c:strCache>
            </c:strRef>
          </c:tx>
          <c:spPr>
            <a:solidFill>
              <a:srgbClr val="4f81bd"/>
            </a:solidFill>
          </c:spPr>
          <c:cat>
            <c:strRef>
              <c:f>categories</c:f>
              <c:strCache>
                <c:ptCount val="6"/>
                <c:pt idx="0">
                  <c:v>ΔΙΕΥΚΟΛΥΝΕ ΤΗΝ ΕΠΙΚΟΙΝΩΝΙΑ ΣΑΣ ΜΕ ΤΟΥΣ ΑΛΛΟΥΣ ΦΑΝΤΑΡΟΥΣ</c:v>
                </c:pt>
                <c:pt idx="1">
                  <c:v>ΣΑΣ ΒΟΗΘΟΥΣΕ ΣΥΝΑΙΣΘΗΜΑΤΙΚΑ </c:v>
                </c:pt>
                <c:pt idx="2">
                  <c:v>ΣΑΣ ΕΚΑΝΕ ΝΑ ΝΙΩΣΕΤΕ ΠΙΟ ΚΟΝΤΑ ΜΕ ΤΟΥΣ ΑΛΛΟΥΣ ΦΑΝΤΑΡΟΥΣ</c:v>
                </c:pt>
                <c:pt idx="3">
                  <c:v>ΠΛΑΚΑ, ΔΙΑΣΚΕΔΑΣΗ</c:v>
                </c:pt>
                <c:pt idx="4">
                  <c:v>ΆΛΛΟ</c:v>
                </c:pt>
                <c:pt idx="5">
                  <c:v>ΔΕΝ ΑΠΑΝΤΗΣΑΝ</c:v>
                </c:pt>
              </c:strCache>
            </c:strRef>
          </c:cat>
          <c:val>
            <c:numRef>
              <c:f>0</c:f>
              <c:numCache>
                <c:formatCode>General</c:formatCode>
                <c:ptCount val="6"/>
                <c:pt idx="0">
                  <c:v>9</c:v>
                </c:pt>
                <c:pt idx="1">
                  <c:v>1</c:v>
                </c:pt>
                <c:pt idx="2">
                  <c:v>4</c:v>
                </c:pt>
                <c:pt idx="3">
                  <c:v>15</c:v>
                </c:pt>
                <c:pt idx="4">
                  <c:v>1</c:v>
                </c:pt>
                <c:pt idx="5">
                  <c:v>3</c:v>
                </c:pt>
              </c:numCache>
            </c:numRef>
          </c:val>
        </c:ser>
        <c:shape val="box"/>
        <c:gapWidth val="150"/>
        <c:axId val="76624958"/>
        <c:axId val="23597236"/>
        <c:axId val="0"/>
      </c:bar3DChart>
      <c:catAx>
        <c:axId val="76624958"/>
        <c:scaling>
          <c:orientation val="minMax"/>
        </c:scaling>
        <c:axPos val="b"/>
        <c:majorTickMark val="none"/>
        <c:minorTickMark val="none"/>
        <c:tickLblPos val="nextTo"/>
        <c:crossAx val="23597236"/>
        <c:crossesAt val="0"/>
        <c:lblAlgn val="ctr"/>
        <c:auto val="1"/>
        <c:lblOffset val="100"/>
        <c:spPr>
          <a:ln w="9360">
            <a:solidFill>
              <a:srgbClr val="878787"/>
            </a:solidFill>
            <a:round/>
          </a:ln>
        </c:spPr>
      </c:catAx>
      <c:valAx>
        <c:axId val="23597236"/>
        <c:scaling>
          <c:orientation val="minMax"/>
        </c:scaling>
        <c:axPos val="l"/>
        <c:majorGridlines>
          <c:spPr>
            <a:ln w="9360">
              <a:solidFill>
                <a:srgbClr val="878787"/>
              </a:solidFill>
              <a:round/>
            </a:ln>
          </c:spPr>
        </c:majorGridlines>
        <c:majorTickMark val="none"/>
        <c:minorTickMark val="none"/>
        <c:tickLblPos val="nextTo"/>
        <c:crossAx val="76624958"/>
        <c:crossesAt val="0"/>
        <c:spPr>
          <a:ln w="9360">
            <a:solidFill>
              <a:srgbClr val="878787"/>
            </a:solidFill>
            <a:round/>
          </a:ln>
        </c:spPr>
      </c:valAx>
      <c:spPr/>
    </c:plotArea>
    <c:plotVisOnly val="1"/>
  </c:chart>
  <c:spPr/>
</c:chartSpace>
</file>

<file path=ppt/charts/chart4.xml><?xml version="1.0" encoding="utf-8"?>
<c:chartSpace xmlns:a="http://schemas.openxmlformats.org/drawingml/2006/main" xmlns:c="http://schemas.openxmlformats.org/drawingml/2006/chart" xmlns:r="http://schemas.openxmlformats.org/officeDocument/2006/relationships">
  <c:lang val="en-US"/>
  <c:chart>
    <c:title>
      <c:layout/>
      <c:tx>
        <c:rich>
          <a:bodyPr/>
          <a:lstStyle/>
          <a:p>
            <a:pPr>
              <a:defRPr/>
            </a:pPr>
            <a:r>
              <a:rPr b="1" sz="1400">
                <a:solidFill>
                  <a:srgbClr val="000000"/>
                </a:solidFill>
                <a:latin typeface="Calibri"/>
              </a:rPr>
              <a:t>ΟΙ ΑΝΩΤΕΡΟΙ ΣΑΣ ΧΡΗΣΗΜΟΠΟΙΟΥΣΑΝ ΤΕΤΟΙΟΥ ΕΙΔΟΥΣ ΦΡΑΣΕΙΣ;</a:t>
            </a:r>
          </a:p>
        </c:rich>
      </c:tx>
    </c:title>
    <c:view3D>
      <c:rotX val="16"/>
      <c:rotY val="19"/>
      <c:perspective val="30"/>
      <c:rAngAx val="1"/>
    </c:view3D>
    <c:backWall>
      <c:spPr/>
    </c:backWall>
    <c:floor>
      <c:spPr>
        <a:ln w="9360">
          <a:solidFill>
            <a:srgbClr val="878787"/>
          </a:solidFill>
          <a:round/>
        </a:ln>
      </c:spPr>
    </c:floor>
    <c:plotArea>
      <c:layout/>
      <c:bar3DChart>
        <c:barDir val="col"/>
        <c:grouping val="clustered"/>
        <c:ser>
          <c:idx val="0"/>
          <c:order val="0"/>
          <c:tx>
            <c:strRef>
              <c:f>label 0</c:f>
              <c:strCache>
                <c:ptCount val="1"/>
                <c:pt idx="0">
                  <c:v>Στήλη B</c:v>
                </c:pt>
              </c:strCache>
            </c:strRef>
          </c:tx>
          <c:spPr>
            <a:solidFill>
              <a:srgbClr val="4f81bd"/>
            </a:solidFill>
          </c:spPr>
          <c:cat>
            <c:strRef>
              <c:f>categories</c:f>
              <c:strCache>
                <c:ptCount val="2"/>
                <c:pt idx="0">
                  <c:v>ΝΑΙ</c:v>
                </c:pt>
                <c:pt idx="1">
                  <c:v>ΌΧΙ</c:v>
                </c:pt>
              </c:strCache>
            </c:strRef>
          </c:cat>
          <c:val>
            <c:numRef>
              <c:f>0</c:f>
              <c:numCache>
                <c:formatCode>General</c:formatCode>
                <c:ptCount val="2"/>
                <c:pt idx="0">
                  <c:v>21</c:v>
                </c:pt>
                <c:pt idx="1">
                  <c:v>2</c:v>
                </c:pt>
              </c:numCache>
            </c:numRef>
          </c:val>
        </c:ser>
        <c:shape val="box"/>
        <c:gapWidth val="150"/>
        <c:axId val="76624958"/>
        <c:axId val="23597236"/>
        <c:axId val="0"/>
      </c:bar3DChart>
      <c:catAx>
        <c:axId val="76624958"/>
        <c:scaling>
          <c:orientation val="minMax"/>
        </c:scaling>
        <c:axPos val="b"/>
        <c:majorTickMark val="none"/>
        <c:minorTickMark val="none"/>
        <c:tickLblPos val="nextTo"/>
        <c:crossAx val="23597236"/>
        <c:crossesAt val="0"/>
        <c:lblAlgn val="ctr"/>
        <c:auto val="1"/>
        <c:lblOffset val="100"/>
        <c:spPr>
          <a:ln w="9360">
            <a:solidFill>
              <a:srgbClr val="878787"/>
            </a:solidFill>
            <a:round/>
          </a:ln>
        </c:spPr>
      </c:catAx>
      <c:valAx>
        <c:axId val="23597236"/>
        <c:scaling>
          <c:orientation val="minMax"/>
        </c:scaling>
        <c:axPos val="l"/>
        <c:majorGridlines>
          <c:spPr>
            <a:ln w="9360">
              <a:solidFill>
                <a:srgbClr val="878787"/>
              </a:solidFill>
              <a:round/>
            </a:ln>
          </c:spPr>
        </c:majorGridlines>
        <c:majorTickMark val="none"/>
        <c:minorTickMark val="none"/>
        <c:tickLblPos val="nextTo"/>
        <c:crossAx val="76624958"/>
        <c:crossesAt val="0"/>
        <c:spPr>
          <a:ln w="9360">
            <a:solidFill>
              <a:srgbClr val="878787"/>
            </a:solidFill>
            <a:round/>
          </a:ln>
        </c:spPr>
      </c:valAx>
      <c:spPr/>
    </c:plotArea>
    <c:plotVisOnly val="1"/>
  </c:chart>
  <c:spPr/>
</c:chartSpace>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27" name="PlaceHolder 2"/>
          <p:cNvSpPr>
            <a:spLocks noGrp="1"/>
          </p:cNvSpPr>
          <p:nvPr>
            <p:ph type="body"/>
          </p:nvPr>
        </p:nvSpPr>
        <p:spPr>
          <a:xfrm>
            <a:off x="504000" y="1769040"/>
            <a:ext cx="8870040" cy="2090880"/>
          </a:xfrm>
          <a:prstGeom prst="rect">
            <a:avLst/>
          </a:prstGeom>
        </p:spPr>
        <p:txBody>
          <a:bodyPr bIns="0" lIns="0" rIns="0" tIns="0" wrap="none"/>
          <a:p>
            <a:endParaRPr/>
          </a:p>
        </p:txBody>
      </p:sp>
      <p:sp>
        <p:nvSpPr>
          <p:cNvPr id="28" name="PlaceHolder 3"/>
          <p:cNvSpPr>
            <a:spLocks noGrp="1"/>
          </p:cNvSpPr>
          <p:nvPr>
            <p:ph type="body"/>
          </p:nvPr>
        </p:nvSpPr>
        <p:spPr>
          <a:xfrm>
            <a:off x="504000" y="4058640"/>
            <a:ext cx="8870040" cy="209088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30" name="PlaceHolder 2"/>
          <p:cNvSpPr>
            <a:spLocks noGrp="1"/>
          </p:cNvSpPr>
          <p:nvPr>
            <p:ph type="body"/>
          </p:nvPr>
        </p:nvSpPr>
        <p:spPr>
          <a:xfrm>
            <a:off x="504000" y="1769040"/>
            <a:ext cx="4328280" cy="2090880"/>
          </a:xfrm>
          <a:prstGeom prst="rect">
            <a:avLst/>
          </a:prstGeom>
        </p:spPr>
        <p:txBody>
          <a:bodyPr bIns="0" lIns="0" rIns="0" tIns="0" wrap="none"/>
          <a:p>
            <a:endParaRPr/>
          </a:p>
        </p:txBody>
      </p:sp>
      <p:sp>
        <p:nvSpPr>
          <p:cNvPr id="31" name="PlaceHolder 3"/>
          <p:cNvSpPr>
            <a:spLocks noGrp="1"/>
          </p:cNvSpPr>
          <p:nvPr>
            <p:ph type="body"/>
          </p:nvPr>
        </p:nvSpPr>
        <p:spPr>
          <a:xfrm>
            <a:off x="5049000" y="1769040"/>
            <a:ext cx="4328280" cy="2090880"/>
          </a:xfrm>
          <a:prstGeom prst="rect">
            <a:avLst/>
          </a:prstGeom>
        </p:spPr>
        <p:txBody>
          <a:bodyPr bIns="0" lIns="0" rIns="0" tIns="0" wrap="none"/>
          <a:p>
            <a:endParaRPr/>
          </a:p>
        </p:txBody>
      </p:sp>
      <p:sp>
        <p:nvSpPr>
          <p:cNvPr id="32" name="PlaceHolder 4"/>
          <p:cNvSpPr>
            <a:spLocks noGrp="1"/>
          </p:cNvSpPr>
          <p:nvPr>
            <p:ph type="body"/>
          </p:nvPr>
        </p:nvSpPr>
        <p:spPr>
          <a:xfrm>
            <a:off x="5049000" y="4058640"/>
            <a:ext cx="4328280" cy="2090880"/>
          </a:xfrm>
          <a:prstGeom prst="rect">
            <a:avLst/>
          </a:prstGeom>
        </p:spPr>
        <p:txBody>
          <a:bodyPr bIns="0" lIns="0" rIns="0" tIns="0" wrap="none"/>
          <a:p>
            <a:endParaRPr/>
          </a:p>
        </p:txBody>
      </p:sp>
      <p:sp>
        <p:nvSpPr>
          <p:cNvPr id="33" name="PlaceHolder 5"/>
          <p:cNvSpPr>
            <a:spLocks noGrp="1"/>
          </p:cNvSpPr>
          <p:nvPr>
            <p:ph type="body"/>
          </p:nvPr>
        </p:nvSpPr>
        <p:spPr>
          <a:xfrm>
            <a:off x="504000" y="4058640"/>
            <a:ext cx="4328280" cy="209088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35" name="PlaceHolder 2"/>
          <p:cNvSpPr>
            <a:spLocks noGrp="1"/>
          </p:cNvSpPr>
          <p:nvPr>
            <p:ph type="body"/>
          </p:nvPr>
        </p:nvSpPr>
        <p:spPr>
          <a:xfrm>
            <a:off x="504000" y="1769040"/>
            <a:ext cx="4328280" cy="2090880"/>
          </a:xfrm>
          <a:prstGeom prst="rect">
            <a:avLst/>
          </a:prstGeom>
        </p:spPr>
        <p:txBody>
          <a:bodyPr bIns="0" lIns="0" rIns="0" tIns="0" wrap="none"/>
          <a:p>
            <a:endParaRPr/>
          </a:p>
        </p:txBody>
      </p:sp>
      <p:sp>
        <p:nvSpPr>
          <p:cNvPr id="36" name="PlaceHolder 3"/>
          <p:cNvSpPr>
            <a:spLocks noGrp="1"/>
          </p:cNvSpPr>
          <p:nvPr>
            <p:ph type="body"/>
          </p:nvPr>
        </p:nvSpPr>
        <p:spPr>
          <a:xfrm>
            <a:off x="5049000" y="1769040"/>
            <a:ext cx="4328280" cy="209088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6" name="PlaceHolder 2"/>
          <p:cNvSpPr>
            <a:spLocks noGrp="1"/>
          </p:cNvSpPr>
          <p:nvPr>
            <p:ph type="subTitle"/>
          </p:nvPr>
        </p:nvSpPr>
        <p:spPr>
          <a:xfrm>
            <a:off x="504000" y="1769040"/>
            <a:ext cx="8870040" cy="4384800"/>
          </a:xfrm>
          <a:prstGeom prst="rect">
            <a:avLst/>
          </a:prstGeom>
        </p:spPr>
        <p:txBody>
          <a:bodyPr anchor="ctr" bIns="0" lIns="0" rIns="0" tIns="0" wrap="none"/>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8" name="PlaceHolder 2"/>
          <p:cNvSpPr>
            <a:spLocks noGrp="1"/>
          </p:cNvSpPr>
          <p:nvPr>
            <p:ph type="body"/>
          </p:nvPr>
        </p:nvSpPr>
        <p:spPr>
          <a:xfrm>
            <a:off x="504000" y="1769040"/>
            <a:ext cx="8870040" cy="438444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10" name="PlaceHolder 2"/>
          <p:cNvSpPr>
            <a:spLocks noGrp="1"/>
          </p:cNvSpPr>
          <p:nvPr>
            <p:ph type="body"/>
          </p:nvPr>
        </p:nvSpPr>
        <p:spPr>
          <a:xfrm>
            <a:off x="504000" y="1769040"/>
            <a:ext cx="4328280" cy="4384440"/>
          </a:xfrm>
          <a:prstGeom prst="rect">
            <a:avLst/>
          </a:prstGeom>
        </p:spPr>
        <p:txBody>
          <a:bodyPr bIns="0" lIns="0" rIns="0" tIns="0" wrap="none"/>
          <a:p>
            <a:endParaRPr/>
          </a:p>
        </p:txBody>
      </p:sp>
      <p:sp>
        <p:nvSpPr>
          <p:cNvPr id="11" name="PlaceHolder 3"/>
          <p:cNvSpPr>
            <a:spLocks noGrp="1"/>
          </p:cNvSpPr>
          <p:nvPr>
            <p:ph type="body"/>
          </p:nvPr>
        </p:nvSpPr>
        <p:spPr>
          <a:xfrm>
            <a:off x="5049000" y="1769040"/>
            <a:ext cx="4328280" cy="438444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4000" y="301320"/>
            <a:ext cx="9071640" cy="585216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15" name="PlaceHolder 2"/>
          <p:cNvSpPr>
            <a:spLocks noGrp="1"/>
          </p:cNvSpPr>
          <p:nvPr>
            <p:ph type="body"/>
          </p:nvPr>
        </p:nvSpPr>
        <p:spPr>
          <a:xfrm>
            <a:off x="504000" y="1769040"/>
            <a:ext cx="4328280" cy="2090880"/>
          </a:xfrm>
          <a:prstGeom prst="rect">
            <a:avLst/>
          </a:prstGeom>
        </p:spPr>
        <p:txBody>
          <a:bodyPr bIns="0" lIns="0" rIns="0" tIns="0" wrap="none"/>
          <a:p>
            <a:endParaRPr/>
          </a:p>
        </p:txBody>
      </p:sp>
      <p:sp>
        <p:nvSpPr>
          <p:cNvPr id="16" name="PlaceHolder 3"/>
          <p:cNvSpPr>
            <a:spLocks noGrp="1"/>
          </p:cNvSpPr>
          <p:nvPr>
            <p:ph type="body"/>
          </p:nvPr>
        </p:nvSpPr>
        <p:spPr>
          <a:xfrm>
            <a:off x="504000" y="4058640"/>
            <a:ext cx="4328280" cy="2090880"/>
          </a:xfrm>
          <a:prstGeom prst="rect">
            <a:avLst/>
          </a:prstGeom>
        </p:spPr>
        <p:txBody>
          <a:bodyPr bIns="0" lIns="0" rIns="0" tIns="0" wrap="none"/>
          <a:p>
            <a:endParaRPr/>
          </a:p>
        </p:txBody>
      </p:sp>
      <p:sp>
        <p:nvSpPr>
          <p:cNvPr id="17" name="PlaceHolder 4"/>
          <p:cNvSpPr>
            <a:spLocks noGrp="1"/>
          </p:cNvSpPr>
          <p:nvPr>
            <p:ph type="body"/>
          </p:nvPr>
        </p:nvSpPr>
        <p:spPr>
          <a:xfrm>
            <a:off x="5049000" y="1769040"/>
            <a:ext cx="4328280" cy="438444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19" name="PlaceHolder 2"/>
          <p:cNvSpPr>
            <a:spLocks noGrp="1"/>
          </p:cNvSpPr>
          <p:nvPr>
            <p:ph type="body"/>
          </p:nvPr>
        </p:nvSpPr>
        <p:spPr>
          <a:xfrm>
            <a:off x="504000" y="1769040"/>
            <a:ext cx="4328280" cy="4384440"/>
          </a:xfrm>
          <a:prstGeom prst="rect">
            <a:avLst/>
          </a:prstGeom>
        </p:spPr>
        <p:txBody>
          <a:bodyPr bIns="0" lIns="0" rIns="0" tIns="0" wrap="none"/>
          <a:p>
            <a:endParaRPr/>
          </a:p>
        </p:txBody>
      </p:sp>
      <p:sp>
        <p:nvSpPr>
          <p:cNvPr id="20" name="PlaceHolder 3"/>
          <p:cNvSpPr>
            <a:spLocks noGrp="1"/>
          </p:cNvSpPr>
          <p:nvPr>
            <p:ph type="body"/>
          </p:nvPr>
        </p:nvSpPr>
        <p:spPr>
          <a:xfrm>
            <a:off x="5049000" y="1769040"/>
            <a:ext cx="4328280" cy="2090880"/>
          </a:xfrm>
          <a:prstGeom prst="rect">
            <a:avLst/>
          </a:prstGeom>
        </p:spPr>
        <p:txBody>
          <a:bodyPr bIns="0" lIns="0" rIns="0" tIns="0" wrap="none"/>
          <a:p>
            <a:endParaRPr/>
          </a:p>
        </p:txBody>
      </p:sp>
      <p:sp>
        <p:nvSpPr>
          <p:cNvPr id="21" name="PlaceHolder 4"/>
          <p:cNvSpPr>
            <a:spLocks noGrp="1"/>
          </p:cNvSpPr>
          <p:nvPr>
            <p:ph type="body"/>
          </p:nvPr>
        </p:nvSpPr>
        <p:spPr>
          <a:xfrm>
            <a:off x="5049000" y="4058640"/>
            <a:ext cx="4328280" cy="209088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23" name="PlaceHolder 2"/>
          <p:cNvSpPr>
            <a:spLocks noGrp="1"/>
          </p:cNvSpPr>
          <p:nvPr>
            <p:ph type="body"/>
          </p:nvPr>
        </p:nvSpPr>
        <p:spPr>
          <a:xfrm>
            <a:off x="504000" y="1769040"/>
            <a:ext cx="4328280" cy="2090880"/>
          </a:xfrm>
          <a:prstGeom prst="rect">
            <a:avLst/>
          </a:prstGeom>
        </p:spPr>
        <p:txBody>
          <a:bodyPr bIns="0" lIns="0" rIns="0" tIns="0" wrap="none"/>
          <a:p>
            <a:endParaRPr/>
          </a:p>
        </p:txBody>
      </p:sp>
      <p:sp>
        <p:nvSpPr>
          <p:cNvPr id="24" name="PlaceHolder 3"/>
          <p:cNvSpPr>
            <a:spLocks noGrp="1"/>
          </p:cNvSpPr>
          <p:nvPr>
            <p:ph type="body"/>
          </p:nvPr>
        </p:nvSpPr>
        <p:spPr>
          <a:xfrm>
            <a:off x="5049000" y="1769040"/>
            <a:ext cx="4328280" cy="2090880"/>
          </a:xfrm>
          <a:prstGeom prst="rect">
            <a:avLst/>
          </a:prstGeom>
        </p:spPr>
        <p:txBody>
          <a:bodyPr bIns="0" lIns="0" rIns="0" tIns="0" wrap="none"/>
          <a:p>
            <a:endParaRPr/>
          </a:p>
        </p:txBody>
      </p:sp>
      <p:sp>
        <p:nvSpPr>
          <p:cNvPr id="25" name="PlaceHolder 4"/>
          <p:cNvSpPr>
            <a:spLocks noGrp="1"/>
          </p:cNvSpPr>
          <p:nvPr>
            <p:ph type="body"/>
          </p:nvPr>
        </p:nvSpPr>
        <p:spPr>
          <a:xfrm>
            <a:off x="504000" y="4058640"/>
            <a:ext cx="8869680" cy="209088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71640" cy="1262160"/>
          </a:xfrm>
          <a:prstGeom prst="rect">
            <a:avLst/>
          </a:prstGeom>
        </p:spPr>
        <p:txBody>
          <a:bodyPr anchor="ctr" bIns="0" lIns="0" rIns="0" tIns="0" wrap="none"/>
          <a:p>
            <a:pPr algn="ctr"/>
            <a:r>
              <a:rPr lang="el-GR"/>
              <a:t>Κάντε κλικ εδώ για την επεξεργασία της μορφής του κειμένου του τίτλου</a:t>
            </a:r>
            <a:endParaRPr/>
          </a:p>
        </p:txBody>
      </p:sp>
      <p:sp>
        <p:nvSpPr>
          <p:cNvPr id="1" name="PlaceHolder 2"/>
          <p:cNvSpPr>
            <a:spLocks noGrp="1"/>
          </p:cNvSpPr>
          <p:nvPr>
            <p:ph type="body"/>
          </p:nvPr>
        </p:nvSpPr>
        <p:spPr>
          <a:xfrm>
            <a:off x="504000" y="1769040"/>
            <a:ext cx="8870040" cy="4384440"/>
          </a:xfrm>
          <a:prstGeom prst="rect">
            <a:avLst/>
          </a:prstGeom>
        </p:spPr>
        <p:txBody>
          <a:bodyPr bIns="0" lIns="0" rIns="0" tIns="0" wrap="none"/>
          <a:p>
            <a:pPr>
              <a:buSzPct val="45000"/>
              <a:buFont typeface="StarSymbol"/>
              <a:buChar char=""/>
            </a:pPr>
            <a:r>
              <a:rPr lang="el-GR"/>
              <a:t>Κάντε κλικ εδώ για την επεξεργασία της μορφής των κειμένων διάρθρωσης</a:t>
            </a:r>
            <a:endParaRPr/>
          </a:p>
          <a:p>
            <a:pPr lvl="1">
              <a:buSzPct val="75000"/>
              <a:buFont typeface="StarSymbol"/>
              <a:buChar char=""/>
            </a:pPr>
            <a:r>
              <a:rPr lang="el-GR"/>
              <a:t>Δεύτερο επίπεδο διάρθρωσης</a:t>
            </a:r>
            <a:endParaRPr/>
          </a:p>
          <a:p>
            <a:pPr lvl="2">
              <a:buSzPct val="45000"/>
              <a:buFont typeface="StarSymbol"/>
              <a:buChar char=""/>
            </a:pPr>
            <a:r>
              <a:rPr lang="el-GR"/>
              <a:t>Τρίτο επίπεδο διάρθρωσης</a:t>
            </a:r>
            <a:endParaRPr/>
          </a:p>
          <a:p>
            <a:pPr lvl="3">
              <a:buSzPct val="75000"/>
              <a:buFont typeface="StarSymbol"/>
              <a:buChar char=""/>
            </a:pPr>
            <a:r>
              <a:rPr lang="el-GR"/>
              <a:t>Τέταρτο επίπεδο διάρθρωσης</a:t>
            </a:r>
            <a:endParaRPr/>
          </a:p>
          <a:p>
            <a:pPr lvl="4">
              <a:buSzPct val="45000"/>
              <a:buFont typeface="StarSymbol"/>
              <a:buChar char=""/>
            </a:pPr>
            <a:r>
              <a:rPr lang="el-GR"/>
              <a:t>Πέμπτο επίπεδο διάρθρωσης</a:t>
            </a:r>
            <a:endParaRPr/>
          </a:p>
          <a:p>
            <a:pPr lvl="5">
              <a:buSzPct val="45000"/>
              <a:buFont typeface="StarSymbol"/>
              <a:buChar char=""/>
            </a:pPr>
            <a:r>
              <a:rPr lang="el-GR"/>
              <a:t>Έκτο επίπεδο διάρθρωσης</a:t>
            </a:r>
            <a:endParaRPr/>
          </a:p>
          <a:p>
            <a:pPr lvl="6">
              <a:buSzPct val="45000"/>
              <a:buFont typeface="StarSymbol"/>
              <a:buChar char=""/>
            </a:pPr>
            <a:r>
              <a:rPr lang="el-GR"/>
              <a:t>Έβδομο επίπεδο διάρθρωσης</a:t>
            </a:r>
            <a:endParaRPr/>
          </a:p>
        </p:txBody>
      </p:sp>
      <p:sp>
        <p:nvSpPr>
          <p:cNvPr id="2" name="PlaceHolder 3"/>
          <p:cNvSpPr>
            <a:spLocks noGrp="1"/>
          </p:cNvSpPr>
          <p:nvPr>
            <p:ph type="dt"/>
          </p:nvPr>
        </p:nvSpPr>
        <p:spPr>
          <a:xfrm>
            <a:off x="504000" y="6887160"/>
            <a:ext cx="2348280" cy="521280"/>
          </a:xfrm>
          <a:prstGeom prst="rect">
            <a:avLst/>
          </a:prstGeom>
        </p:spPr>
        <p:txBody>
          <a:bodyPr bIns="0" lIns="0" rIns="0" tIns="0" wrap="none"/>
          <a:p>
            <a:r>
              <a:rPr lang="el-GR" sz="1400"/>
              <a:t>&lt;ημερομηνία/ώρα&gt;</a:t>
            </a:r>
            <a:endParaRPr/>
          </a:p>
        </p:txBody>
      </p:sp>
      <p:sp>
        <p:nvSpPr>
          <p:cNvPr id="3" name="PlaceHolder 4"/>
          <p:cNvSpPr>
            <a:spLocks noGrp="1"/>
          </p:cNvSpPr>
          <p:nvPr>
            <p:ph type="ftr"/>
          </p:nvPr>
        </p:nvSpPr>
        <p:spPr>
          <a:xfrm>
            <a:off x="3447360" y="6887160"/>
            <a:ext cx="3195000" cy="521280"/>
          </a:xfrm>
          <a:prstGeom prst="rect">
            <a:avLst/>
          </a:prstGeom>
        </p:spPr>
        <p:txBody>
          <a:bodyPr bIns="0" lIns="0" rIns="0" tIns="0" wrap="none"/>
          <a:p>
            <a:pPr algn="ctr"/>
            <a:r>
              <a:rPr lang="el-GR" sz="1400"/>
              <a:t>&lt;υποσέλιδο&gt;</a:t>
            </a:r>
            <a:endParaRPr/>
          </a:p>
        </p:txBody>
      </p:sp>
      <p:sp>
        <p:nvSpPr>
          <p:cNvPr id="4" name="PlaceHolder 5"/>
          <p:cNvSpPr>
            <a:spLocks noGrp="1"/>
          </p:cNvSpPr>
          <p:nvPr>
            <p:ph type="sldNum"/>
          </p:nvPr>
        </p:nvSpPr>
        <p:spPr>
          <a:xfrm>
            <a:off x="7227000" y="6887160"/>
            <a:ext cx="2348280" cy="521280"/>
          </a:xfrm>
          <a:prstGeom prst="rect">
            <a:avLst/>
          </a:prstGeom>
        </p:spPr>
        <p:txBody>
          <a:bodyPr bIns="0" lIns="0" rIns="0" tIns="0" wrap="none"/>
          <a:p>
            <a:pPr algn="r"/>
            <a:fld id="{1171C141-51A1-41C1-9111-41716101D131}" type="slidenum">
              <a:rPr lang="el-GR" sz="1400"/>
              <a:t>&lt;αριθμός&gt;</a:t>
            </a:fld>
            <a:endParaRPr/>
          </a:p>
        </p:txBody>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chart" Target="../charts/chart3.xml"/><Relationship Id="rId2" Type="http://schemas.openxmlformats.org/officeDocument/2006/relationships/slideLayout" Target="../slideLayouts/slideLayout3.xml"/>
</Relationships>
</file>

<file path=ppt/slides/_rels/slide11.xml.rels><?xml version="1.0" encoding="UTF-8"?>
<Relationships xmlns="http://schemas.openxmlformats.org/package/2006/relationships"><Relationship Id="rId1" Type="http://schemas.openxmlformats.org/officeDocument/2006/relationships/chart" Target="../charts/chart4.xml"/><Relationship Id="rId2" Type="http://schemas.openxmlformats.org/officeDocument/2006/relationships/slideLayout" Target="../slideLayouts/slideLayout3.xml"/>
</Relationships>
</file>

<file path=ppt/slides/_rels/slide12.xml.rels><?xml version="1.0" encoding="UTF-8"?>
<Relationships xmlns="http://schemas.openxmlformats.org/package/2006/relationships"><Relationship Id="rId1" Type="http://schemas.openxmlformats.org/officeDocument/2006/relationships/hyperlink" Target="https://www.youtube.com/watch?v=tRSOGO8ylYQ" TargetMode="External"/><Relationship Id="rId2" Type="http://schemas.openxmlformats.org/officeDocument/2006/relationships/slideLayout" Target="../slideLayouts/slideLayout3.xml"/>
</Relationships>
</file>

<file path=ppt/slides/_rels/slide2.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3.xml"/>
</Relationships>
</file>

<file path=ppt/slides/_rels/slide6.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8.xml.rels><?xml version="1.0" encoding="UTF-8"?>
<Relationships xmlns="http://schemas.openxmlformats.org/package/2006/relationships"><Relationship Id="rId1" Type="http://schemas.openxmlformats.org/officeDocument/2006/relationships/chart" Target="../charts/chart1.xml"/><Relationship Id="rId2" Type="http://schemas.openxmlformats.org/officeDocument/2006/relationships/slideLayout" Target="../slideLayouts/slideLayout3.xml"/>
</Relationships>
</file>

<file path=ppt/slides/_rels/slide9.xml.rels><?xml version="1.0" encoding="UTF-8"?>
<Relationships xmlns="http://schemas.openxmlformats.org/package/2006/relationships"><Relationship Id="rId1" Type="http://schemas.openxmlformats.org/officeDocument/2006/relationships/chart" Target="../charts/chart2.xml"/><Relationship Id="rId2"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7" name="TextShape 1"/>
          <p:cNvSpPr txBox="1"/>
          <p:nvPr/>
        </p:nvSpPr>
        <p:spPr>
          <a:xfrm>
            <a:off x="504000" y="619560"/>
            <a:ext cx="9071640" cy="625320"/>
          </a:xfrm>
          <a:prstGeom prst="rect">
            <a:avLst/>
          </a:prstGeom>
        </p:spPr>
        <p:txBody>
          <a:bodyPr anchor="ctr" bIns="0" lIns="0" rIns="0" tIns="0" wrap="none"/>
          <a:p>
            <a:pPr algn="ctr"/>
            <a:r>
              <a:rPr i="1" lang="el-GR" u="sng">
                <a:solidFill>
                  <a:srgbClr val="0000ff"/>
                </a:solidFill>
              </a:rPr>
              <a:t>Lingosoldiers</a:t>
            </a:r>
            <a:endParaRPr/>
          </a:p>
        </p:txBody>
      </p:sp>
      <p:sp>
        <p:nvSpPr>
          <p:cNvPr id="38" name="TextShape 2"/>
          <p:cNvSpPr txBox="1"/>
          <p:nvPr/>
        </p:nvSpPr>
        <p:spPr>
          <a:xfrm>
            <a:off x="360000" y="1080000"/>
            <a:ext cx="9446040" cy="5320080"/>
          </a:xfrm>
          <a:prstGeom prst="rect">
            <a:avLst/>
          </a:prstGeom>
        </p:spPr>
        <p:txBody>
          <a:bodyPr anchor="ctr" bIns="0" lIns="0" rIns="0" tIns="0" wrap="none"/>
          <a:p>
            <a:r>
              <a:rPr lang="el-GR" sz="2400">
                <a:latin typeface="Arial Black"/>
              </a:rPr>
              <a:t>Βασιλακόπουλος Γιώργος</a:t>
            </a:r>
            <a:endParaRPr/>
          </a:p>
          <a:p>
            <a:r>
              <a:rPr lang="el-GR" sz="2400">
                <a:latin typeface="Arial Black"/>
              </a:rPr>
              <a:t>Καζάνης Δημήτρης</a:t>
            </a:r>
            <a:endParaRPr/>
          </a:p>
          <a:p>
            <a:r>
              <a:rPr lang="el-GR" sz="2400">
                <a:latin typeface="Arial Black"/>
              </a:rPr>
              <a:t>Καστή Παναγιώτα</a:t>
            </a:r>
            <a:endParaRPr/>
          </a:p>
          <a:p>
            <a:r>
              <a:rPr lang="el-GR" sz="2400">
                <a:latin typeface="Arial Black"/>
              </a:rPr>
              <a:t>Σπανοπούλου Αθηνά</a:t>
            </a:r>
            <a:endParaRPr/>
          </a:p>
          <a:p>
            <a:endParaRPr/>
          </a:p>
        </p:txBody>
      </p:sp>
    </p:spTree>
  </p:cSld>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graphicFrame>
        <p:nvGraphicFramePr>
          <p:cNvPr id="55" name=""/>
          <p:cNvGraphicFramePr/>
          <p:nvPr/>
        </p:nvGraphicFramePr>
        <p:xfrm>
          <a:off x="144000" y="1008000"/>
          <a:ext cx="9792000" cy="6696000"/>
        </p:xfrm>
        <a:graphic>
          <a:graphicData uri="http://schemas.openxmlformats.org/drawingml/2006/chart">
            <c:chart xmlns:c="http://schemas.openxmlformats.org/drawingml/2006/chart" xmlns:r="http://schemas.openxmlformats.org/officeDocument/2006/relationships" r:id="rId1"/>
          </a:graphicData>
        </a:graphic>
      </p:graphicFrame>
    </p:spTree>
  </p:cSld>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graphicFrame>
        <p:nvGraphicFramePr>
          <p:cNvPr id="56" name=""/>
          <p:cNvGraphicFramePr/>
          <p:nvPr/>
        </p:nvGraphicFramePr>
        <p:xfrm>
          <a:off x="504000" y="648000"/>
          <a:ext cx="9288000" cy="6480000"/>
        </p:xfrm>
        <a:graphic>
          <a:graphicData uri="http://schemas.openxmlformats.org/drawingml/2006/chart">
            <c:chart xmlns:c="http://schemas.openxmlformats.org/drawingml/2006/chart" xmlns:r="http://schemas.openxmlformats.org/officeDocument/2006/relationships" r:id="rId1"/>
          </a:graphicData>
        </a:graphic>
      </p:graphicFrame>
    </p:spTree>
  </p:cSld>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7" name="TextShape 1"/>
          <p:cNvSpPr txBox="1"/>
          <p:nvPr/>
        </p:nvSpPr>
        <p:spPr>
          <a:xfrm>
            <a:off x="1467720" y="1983600"/>
            <a:ext cx="7172280" cy="1904400"/>
          </a:xfrm>
          <a:prstGeom prst="rect">
            <a:avLst/>
          </a:prstGeom>
        </p:spPr>
        <p:txBody>
          <a:bodyPr bIns="45000" lIns="90000" rIns="90000" tIns="45000" wrap="none"/>
          <a:p>
            <a:r>
              <a:rPr lang="el-GR">
                <a:hlinkClick r:id="rId1"/>
              </a:rPr>
              <a:t>https://www.youtube.com/watch?v=tRSOGO8ylYQ</a:t>
            </a:r>
            <a:endParaRPr/>
          </a:p>
        </p:txBody>
      </p:sp>
    </p:spTree>
  </p:cSld>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9" name="TextShape 1"/>
          <p:cNvSpPr txBox="1"/>
          <p:nvPr/>
        </p:nvSpPr>
        <p:spPr>
          <a:xfrm>
            <a:off x="504000" y="676080"/>
            <a:ext cx="9071640" cy="512280"/>
          </a:xfrm>
          <a:prstGeom prst="rect">
            <a:avLst/>
          </a:prstGeom>
        </p:spPr>
        <p:txBody>
          <a:bodyPr anchor="ctr" bIns="0" lIns="0" rIns="0" tIns="0" wrap="none"/>
          <a:p>
            <a:pPr algn="ctr"/>
            <a:r>
              <a:rPr lang="el-GR" sz="3600"/>
              <a:t>Τα πολλά πρόσωπα της ελληνικής αργκό</a:t>
            </a:r>
            <a:endParaRPr/>
          </a:p>
        </p:txBody>
      </p:sp>
      <p:sp>
        <p:nvSpPr>
          <p:cNvPr id="40" name="TextShape 2"/>
          <p:cNvSpPr txBox="1"/>
          <p:nvPr/>
        </p:nvSpPr>
        <p:spPr>
          <a:xfrm>
            <a:off x="504000" y="1769040"/>
            <a:ext cx="8870040" cy="4384440"/>
          </a:xfrm>
          <a:prstGeom prst="rect">
            <a:avLst/>
          </a:prstGeom>
        </p:spPr>
        <p:txBody>
          <a:bodyPr bIns="0" lIns="0" rIns="0" tIns="0" wrap="none"/>
          <a:p>
            <a:pPr>
              <a:buSzPct val="45000"/>
              <a:buFont typeface="StarSymbol"/>
              <a:buChar char=""/>
            </a:pPr>
            <a:r>
              <a:rPr lang="el-GR"/>
              <a:t>ΣΤΡΑΤΙΩΤΙΚΗ ΑΡΓΚΟ</a:t>
            </a:r>
            <a:endParaRPr/>
          </a:p>
        </p:txBody>
      </p:sp>
      <p:pic>
        <p:nvPicPr>
          <p:cNvPr descr="" id="41" name=""/>
          <p:cNvPicPr/>
          <p:nvPr/>
        </p:nvPicPr>
        <p:blipFill>
          <a:blip r:embed="rId1"/>
          <a:stretch>
            <a:fillRect/>
          </a:stretch>
        </p:blipFill>
        <p:spPr>
          <a:xfrm>
            <a:off x="504000" y="2592000"/>
            <a:ext cx="8424000" cy="4608000"/>
          </a:xfrm>
          <a:prstGeom prst="rect">
            <a:avLst/>
          </a:prstGeom>
        </p:spPr>
      </p:pic>
    </p:spTree>
  </p:cSld>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2" name="TextShape 1"/>
          <p:cNvSpPr txBox="1"/>
          <p:nvPr/>
        </p:nvSpPr>
        <p:spPr>
          <a:xfrm>
            <a:off x="360000" y="301320"/>
            <a:ext cx="9071640" cy="1262160"/>
          </a:xfrm>
          <a:prstGeom prst="rect">
            <a:avLst/>
          </a:prstGeom>
        </p:spPr>
        <p:txBody>
          <a:bodyPr anchor="ctr" bIns="0" lIns="0" rIns="0" tIns="0" wrap="none"/>
          <a:p>
            <a:pPr algn="ctr"/>
            <a:r>
              <a:rPr lang="el-GR" sz="3600"/>
              <a:t>Η ΕΝΝΟΙΑ ΤΗΣ ΑΡΓΚΟ</a:t>
            </a:r>
            <a:endParaRPr/>
          </a:p>
        </p:txBody>
      </p:sp>
      <p:sp>
        <p:nvSpPr>
          <p:cNvPr id="43" name="TextShape 2"/>
          <p:cNvSpPr txBox="1"/>
          <p:nvPr/>
        </p:nvSpPr>
        <p:spPr>
          <a:xfrm>
            <a:off x="504000" y="1769040"/>
            <a:ext cx="8870040" cy="4384080"/>
          </a:xfrm>
          <a:prstGeom prst="rect">
            <a:avLst/>
          </a:prstGeom>
        </p:spPr>
        <p:txBody>
          <a:bodyPr bIns="0" lIns="0" rIns="0" tIns="0" wrap="none"/>
          <a:p>
            <a:endParaRPr/>
          </a:p>
          <a:p>
            <a:endParaRPr/>
          </a:p>
          <a:p>
            <a:r>
              <a:rPr lang="el-GR" sz="2400">
                <a:solidFill>
                  <a:srgbClr val="333333"/>
                </a:solidFill>
                <a:latin typeface="Arial"/>
                <a:ea typeface="Droid Sans Fallback"/>
              </a:rPr>
              <a:t>Η αργκό είναι μια μυστική γλώσσα που χρησιμοποιείται από ποικίλες ομάδες για να εμποδίσουν όσους δεν ανήκουν στην ομάδα να καταλάβουν συζητήσεις τους. Η γλώσσα των νέων δεν είναι ένα πλήρες γλωσσικό σύστημα, αλλά μια "κοινωνιόλεκτος" , δηλαδή ένας τρόπος ομιλίας με λεξιλογικά, πραγματολογικά και δομικά χαρακτηριστικά που χρησιμοποιείται υπό ορισμένες συνθήκες επικοινωνίας και είναι μέρος </a:t>
            </a:r>
            <a:r>
              <a:rPr lang="el-GR" sz="2400">
                <a:latin typeface="Arial"/>
                <a:ea typeface="Droid Sans Fallback"/>
              </a:rPr>
              <a:t>της</a:t>
            </a:r>
            <a:r>
              <a:rPr lang="el-GR" sz="2400">
                <a:solidFill>
                  <a:srgbClr val="333333"/>
                </a:solidFill>
                <a:latin typeface="Arial"/>
                <a:ea typeface="Droid Sans Fallback"/>
              </a:rPr>
              <a:t> γλωσσικής συνείδησης μιας κοινότητας.</a:t>
            </a:r>
            <a:endParaRPr/>
          </a:p>
        </p:txBody>
      </p:sp>
    </p:spTree>
  </p:cSld>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4" name="TextShape 1"/>
          <p:cNvSpPr txBox="1"/>
          <p:nvPr/>
        </p:nvSpPr>
        <p:spPr>
          <a:xfrm>
            <a:off x="1023480" y="374760"/>
            <a:ext cx="8213040" cy="6904080"/>
          </a:xfrm>
          <a:prstGeom prst="rect">
            <a:avLst/>
          </a:prstGeom>
        </p:spPr>
        <p:txBody>
          <a:bodyPr bIns="45000" lIns="90000" rIns="90000" tIns="45000" wrap="none"/>
          <a:p>
            <a:pPr>
              <a:buSzPct val="45000"/>
              <a:buFont typeface="StarSymbol"/>
              <a:buChar char=""/>
            </a:pPr>
            <a:r>
              <a:rPr lang="el-GR" u="sng">
                <a:solidFill>
                  <a:srgbClr val="000000"/>
                </a:solidFill>
              </a:rPr>
              <a:t>Το λεξιλόγιο που χρησιμοποιούν εκφράζει:</a:t>
            </a:r>
            <a:endParaRPr/>
          </a:p>
          <a:p>
            <a:r>
              <a:rPr lang="el-GR" sz="3200">
                <a:solidFill>
                  <a:srgbClr val="000000"/>
                </a:solidFill>
                <a:latin typeface="Arial"/>
                <a:ea typeface="Droid Sans Fallback"/>
              </a:rPr>
              <a:t>  </a:t>
            </a:r>
            <a:endParaRPr/>
          </a:p>
          <a:p>
            <a:pPr algn="just"/>
            <a:r>
              <a:rPr lang="el-GR" sz="3200">
                <a:solidFill>
                  <a:srgbClr val="000000"/>
                </a:solidFill>
                <a:latin typeface="Arial"/>
                <a:ea typeface="Droid Sans Fallback"/>
              </a:rPr>
              <a:t>     </a:t>
            </a:r>
            <a:r>
              <a:rPr lang="el-GR" sz="3200">
                <a:solidFill>
                  <a:srgbClr val="000000"/>
                </a:solidFill>
                <a:latin typeface="Arial"/>
                <a:ea typeface="Droid Sans Fallback"/>
              </a:rPr>
              <a:t>ψυχολογικές καταστάσεις, </a:t>
            </a:r>
            <a:endParaRPr/>
          </a:p>
          <a:p>
            <a:pPr algn="just"/>
            <a:endParaRPr/>
          </a:p>
          <a:p>
            <a:pPr algn="just"/>
            <a:r>
              <a:rPr lang="el-GR" sz="3200">
                <a:solidFill>
                  <a:srgbClr val="000000"/>
                </a:solidFill>
                <a:latin typeface="Arial"/>
                <a:ea typeface="Droid Sans Fallback"/>
              </a:rPr>
              <a:t>     </a:t>
            </a:r>
            <a:r>
              <a:rPr lang="el-GR" sz="3200">
                <a:solidFill>
                  <a:srgbClr val="000000"/>
                </a:solidFill>
                <a:latin typeface="Arial"/>
                <a:ea typeface="Droid Sans Fallback"/>
              </a:rPr>
              <a:t>χαρακτηρισμούς προσώπων, </a:t>
            </a:r>
            <a:endParaRPr/>
          </a:p>
          <a:p>
            <a:pPr algn="just"/>
            <a:endParaRPr/>
          </a:p>
          <a:p>
            <a:pPr algn="just"/>
            <a:r>
              <a:rPr lang="el-GR" sz="3200">
                <a:solidFill>
                  <a:srgbClr val="000000"/>
                </a:solidFill>
                <a:latin typeface="Arial"/>
                <a:ea typeface="Droid Sans Fallback"/>
              </a:rPr>
              <a:t>     </a:t>
            </a:r>
            <a:r>
              <a:rPr lang="el-GR" sz="3200">
                <a:solidFill>
                  <a:srgbClr val="000000"/>
                </a:solidFill>
                <a:latin typeface="Arial"/>
                <a:ea typeface="Droid Sans Fallback"/>
              </a:rPr>
              <a:t>προτιμήσεις,</a:t>
            </a:r>
            <a:endParaRPr/>
          </a:p>
          <a:p>
            <a:pPr algn="just"/>
            <a:endParaRPr/>
          </a:p>
          <a:p>
            <a:pPr algn="just"/>
            <a:r>
              <a:rPr lang="el-GR" sz="3200">
                <a:solidFill>
                  <a:srgbClr val="000000"/>
                </a:solidFill>
                <a:latin typeface="Arial"/>
                <a:ea typeface="Droid Sans Fallback"/>
              </a:rPr>
              <a:t>     </a:t>
            </a:r>
            <a:r>
              <a:rPr lang="el-GR" sz="3200">
                <a:solidFill>
                  <a:srgbClr val="000000"/>
                </a:solidFill>
                <a:latin typeface="Arial"/>
                <a:ea typeface="Droid Sans Fallback"/>
              </a:rPr>
              <a:t>απέχθειες </a:t>
            </a:r>
            <a:endParaRPr/>
          </a:p>
          <a:p>
            <a:pPr algn="just"/>
            <a:endParaRPr/>
          </a:p>
          <a:p>
            <a:pPr algn="just"/>
            <a:r>
              <a:rPr lang="el-GR" sz="3200">
                <a:solidFill>
                  <a:srgbClr val="000000"/>
                </a:solidFill>
                <a:latin typeface="Arial"/>
                <a:ea typeface="Droid Sans Fallback"/>
              </a:rPr>
              <a:t>     </a:t>
            </a:r>
            <a:r>
              <a:rPr lang="el-GR" sz="3200">
                <a:solidFill>
                  <a:srgbClr val="000000"/>
                </a:solidFill>
                <a:latin typeface="Arial"/>
                <a:ea typeface="Droid Sans Fallback"/>
              </a:rPr>
              <a:t>εκφράσεις αξιολόγησης.</a:t>
            </a:r>
            <a:endParaRPr/>
          </a:p>
        </p:txBody>
      </p:sp>
    </p:spTree>
  </p:cSld>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5" name="TextShape 1"/>
          <p:cNvSpPr txBox="1"/>
          <p:nvPr/>
        </p:nvSpPr>
        <p:spPr>
          <a:xfrm>
            <a:off x="504000" y="301320"/>
            <a:ext cx="9071640" cy="1262160"/>
          </a:xfrm>
          <a:prstGeom prst="rect">
            <a:avLst/>
          </a:prstGeom>
        </p:spPr>
        <p:txBody>
          <a:bodyPr anchor="ctr" bIns="0" lIns="0" rIns="0" tIns="0" wrap="none"/>
          <a:p>
            <a:pPr algn="ctr"/>
            <a:r>
              <a:rPr lang="el-GR" sz="3600"/>
              <a:t>ΧΑΡΑΚΤΗΡΙΣΤΙΚΑ ΤΗΣ ΣΤΡΑΤΙΩΤΙΚΗΣ ΑΡΓΚΟ</a:t>
            </a:r>
            <a:endParaRPr/>
          </a:p>
        </p:txBody>
      </p:sp>
      <p:sp>
        <p:nvSpPr>
          <p:cNvPr id="46" name="TextShape 2"/>
          <p:cNvSpPr txBox="1"/>
          <p:nvPr/>
        </p:nvSpPr>
        <p:spPr>
          <a:xfrm>
            <a:off x="360000" y="1872000"/>
            <a:ext cx="4303440" cy="5544000"/>
          </a:xfrm>
          <a:prstGeom prst="rect">
            <a:avLst/>
          </a:prstGeom>
        </p:spPr>
        <p:txBody>
          <a:bodyPr bIns="0" lIns="0" rIns="0" tIns="0" wrap="none"/>
          <a:p>
            <a:r>
              <a:rPr lang="el-GR" sz="2600">
                <a:solidFill>
                  <a:srgbClr val="000000"/>
                </a:solidFill>
                <a:latin typeface="Arial"/>
                <a:ea typeface="Droid Sans Fallback"/>
              </a:rPr>
              <a:t> </a:t>
            </a:r>
            <a:endParaRPr/>
          </a:p>
          <a:p>
            <a:r>
              <a:rPr lang="el-GR" sz="2600">
                <a:solidFill>
                  <a:srgbClr val="000000"/>
                </a:solidFill>
                <a:latin typeface="Arial"/>
                <a:ea typeface="Droid Sans Fallback"/>
              </a:rPr>
              <a:t>Η στρατιωτική αργκό χρησιμοποιείται στο στρατό λόγω του ότι το περιβάλλον τους είναι κλειστού στρατιωτικού χαρακτήρα. Δεν χρησιμοποιείται μόνα από τους φαντάρους αλλά υπάρχει και η περίπτωση να χρησιμοποιείται και από μόνιμα στελέχη του στρατού. </a:t>
            </a:r>
            <a:endParaRPr/>
          </a:p>
        </p:txBody>
      </p:sp>
      <p:pic>
        <p:nvPicPr>
          <p:cNvPr descr="" id="47" name=""/>
          <p:cNvPicPr/>
          <p:nvPr/>
        </p:nvPicPr>
        <p:blipFill>
          <a:blip r:embed="rId1"/>
          <a:stretch>
            <a:fillRect/>
          </a:stretch>
        </p:blipFill>
        <p:spPr>
          <a:xfrm>
            <a:off x="5328000" y="1800000"/>
            <a:ext cx="4320000" cy="5328000"/>
          </a:xfrm>
          <a:prstGeom prst="rect">
            <a:avLst/>
          </a:prstGeom>
        </p:spPr>
      </p:pic>
    </p:spTree>
  </p:cSld>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8" name="TextShape 1"/>
          <p:cNvSpPr txBox="1"/>
          <p:nvPr/>
        </p:nvSpPr>
        <p:spPr>
          <a:xfrm>
            <a:off x="504000" y="301320"/>
            <a:ext cx="9071640" cy="1262160"/>
          </a:xfrm>
          <a:prstGeom prst="rect">
            <a:avLst/>
          </a:prstGeom>
        </p:spPr>
        <p:txBody>
          <a:bodyPr anchor="ctr" bIns="0" lIns="0" rIns="0" tIns="0" wrap="none"/>
          <a:p>
            <a:r>
              <a:rPr lang="el-GR" sz="2600"/>
              <a:t>Υπάρχουν λέξεις-εκφράσεις που χρησιμοποιούνται ακόμα και σήμερα όπως:</a:t>
            </a:r>
            <a:endParaRPr/>
          </a:p>
        </p:txBody>
      </p:sp>
      <p:sp>
        <p:nvSpPr>
          <p:cNvPr id="49" name="TextShape 2"/>
          <p:cNvSpPr txBox="1"/>
          <p:nvPr/>
        </p:nvSpPr>
        <p:spPr>
          <a:xfrm>
            <a:off x="633960" y="1769040"/>
            <a:ext cx="8870040" cy="4384080"/>
          </a:xfrm>
          <a:prstGeom prst="rect">
            <a:avLst/>
          </a:prstGeom>
        </p:spPr>
        <p:txBody>
          <a:bodyPr bIns="0" lIns="0" rIns="0" tIns="0" wrap="none"/>
          <a:p>
            <a:pPr>
              <a:buSzPct val="45000"/>
              <a:buFont typeface="StarSymbol"/>
              <a:buChar char=""/>
            </a:pPr>
            <a:r>
              <a:rPr lang="el-GR"/>
              <a:t>Ξεψάρωσε</a:t>
            </a:r>
            <a:endParaRPr/>
          </a:p>
          <a:p>
            <a:pPr>
              <a:buSzPct val="45000"/>
              <a:buFont typeface="StarSymbol"/>
              <a:buChar char=""/>
            </a:pPr>
            <a:r>
              <a:rPr lang="el-GR"/>
              <a:t>Βύσμα</a:t>
            </a:r>
            <a:endParaRPr/>
          </a:p>
          <a:p>
            <a:pPr>
              <a:buSzPct val="45000"/>
              <a:buFont typeface="StarSymbol"/>
              <a:buChar char=""/>
            </a:pPr>
            <a:r>
              <a:rPr lang="el-GR"/>
              <a:t>Καψόνι</a:t>
            </a:r>
            <a:endParaRPr/>
          </a:p>
          <a:p>
            <a:pPr>
              <a:buSzPct val="45000"/>
              <a:buFont typeface="StarSymbol"/>
              <a:buChar char=""/>
            </a:pPr>
            <a:r>
              <a:rPr lang="el-GR"/>
              <a:t>Λουφάρω</a:t>
            </a:r>
            <a:endParaRPr/>
          </a:p>
          <a:p>
            <a:pPr>
              <a:buSzPct val="45000"/>
              <a:buFont typeface="StarSymbol"/>
              <a:buChar char=""/>
            </a:pPr>
            <a:r>
              <a:rPr lang="el-GR"/>
              <a:t>Έπηξα</a:t>
            </a:r>
            <a:endParaRPr/>
          </a:p>
          <a:p>
            <a:pPr>
              <a:buSzPct val="45000"/>
              <a:buFont typeface="StarSymbol"/>
              <a:buChar char=""/>
            </a:pPr>
            <a:r>
              <a:rPr lang="el-GR"/>
              <a:t>Καψόνι</a:t>
            </a:r>
            <a:endParaRPr/>
          </a:p>
          <a:p>
            <a:pPr>
              <a:buSzPct val="45000"/>
              <a:buFont typeface="StarSymbol"/>
              <a:buChar char=""/>
            </a:pPr>
            <a:r>
              <a:rPr lang="el-GR"/>
              <a:t>Ψαρωμένος</a:t>
            </a:r>
            <a:endParaRPr/>
          </a:p>
          <a:p>
            <a:pPr>
              <a:buSzPct val="45000"/>
              <a:buFont typeface="StarSymbol"/>
              <a:buChar char=""/>
            </a:pPr>
            <a:endParaRPr/>
          </a:p>
          <a:p>
            <a:pPr>
              <a:buSzPct val="45000"/>
              <a:buFont typeface="StarSymbol"/>
              <a:buChar char=""/>
            </a:pPr>
            <a:endParaRPr/>
          </a:p>
        </p:txBody>
      </p:sp>
      <p:pic>
        <p:nvPicPr>
          <p:cNvPr descr="" id="50" name=""/>
          <p:cNvPicPr/>
          <p:nvPr/>
        </p:nvPicPr>
        <p:blipFill>
          <a:blip r:embed="rId1"/>
          <a:stretch>
            <a:fillRect/>
          </a:stretch>
        </p:blipFill>
        <p:spPr>
          <a:xfrm>
            <a:off x="4176000" y="1296000"/>
            <a:ext cx="4896000" cy="6120000"/>
          </a:xfrm>
          <a:prstGeom prst="rect">
            <a:avLst/>
          </a:prstGeom>
        </p:spPr>
      </p:pic>
    </p:spTree>
  </p:cSld>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1" name="TextShape 1"/>
          <p:cNvSpPr txBox="1"/>
          <p:nvPr/>
        </p:nvSpPr>
        <p:spPr>
          <a:xfrm>
            <a:off x="504000" y="301320"/>
            <a:ext cx="9071640" cy="1262160"/>
          </a:xfrm>
          <a:prstGeom prst="rect">
            <a:avLst/>
          </a:prstGeom>
        </p:spPr>
        <p:txBody>
          <a:bodyPr anchor="ctr" bIns="0" lIns="0" rIns="0" tIns="0" wrap="none"/>
          <a:p>
            <a:pPr algn="ctr"/>
            <a:r>
              <a:rPr b="1" i="1" lang="el-GR" sz="3600" u="sng"/>
              <a:t>ΔΙΕΞΑΓΩΓΗ ΠΡΩΤΟΓΕΝΟΥΣ ΕΡΕΥΝΑΣ ΜΕΣΟ ΕΡΩΤΗΜΑΤΟΛΟΓΙΩΝ.</a:t>
            </a:r>
            <a:endParaRPr/>
          </a:p>
        </p:txBody>
      </p:sp>
      <p:sp>
        <p:nvSpPr>
          <p:cNvPr id="52" name="TextShape 2"/>
          <p:cNvSpPr txBox="1"/>
          <p:nvPr/>
        </p:nvSpPr>
        <p:spPr>
          <a:xfrm>
            <a:off x="504000" y="1769040"/>
            <a:ext cx="8870040" cy="4384080"/>
          </a:xfrm>
          <a:prstGeom prst="rect">
            <a:avLst/>
          </a:prstGeom>
        </p:spPr>
        <p:txBody>
          <a:bodyPr bIns="0" lIns="0" rIns="0" tIns="0" wrap="none"/>
          <a:p>
            <a:r>
              <a:rPr lang="el-GR" sz="3200">
                <a:solidFill>
                  <a:srgbClr val="000000"/>
                </a:solidFill>
                <a:latin typeface="Arial"/>
                <a:ea typeface="Droid Sans Fallback"/>
              </a:rPr>
              <a:t>  </a:t>
            </a:r>
            <a:endParaRPr/>
          </a:p>
          <a:p>
            <a:endParaRPr/>
          </a:p>
          <a:p>
            <a:r>
              <a:rPr lang="el-GR" sz="2600">
                <a:solidFill>
                  <a:srgbClr val="000000"/>
                </a:solidFill>
                <a:latin typeface="Arial"/>
                <a:ea typeface="Droid Sans Fallback"/>
              </a:rPr>
              <a:t>Κάναμε μια πρωτογενή έρευνα μέσω ερωτηματολογίων με σκοπό να μάθουμε και να καταγράψουμε τις λέξεις και εκφράσεις αργκό που πρώην  και νυν  φαντάροι αλλά και οι ανώτεροί τους. Από αυτήν την έρευνα θέλαμε να συμπεράνουμε κατά πόσο την χρησιμοποιούσαν και τι ήταν αυτό που τους έκανε να μιλούν αυτού του είδους αργκό.</a:t>
            </a:r>
            <a:endParaRPr/>
          </a:p>
        </p:txBody>
      </p:sp>
    </p:spTree>
  </p:cSld>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graphicFrame>
        <p:nvGraphicFramePr>
          <p:cNvPr id="53" name=""/>
          <p:cNvGraphicFramePr/>
          <p:nvPr/>
        </p:nvGraphicFramePr>
        <p:xfrm>
          <a:off x="144000" y="792000"/>
          <a:ext cx="9360000" cy="6264000"/>
        </p:xfrm>
        <a:graphic>
          <a:graphicData uri="http://schemas.openxmlformats.org/drawingml/2006/chart">
            <c:chart xmlns:c="http://schemas.openxmlformats.org/drawingml/2006/chart" xmlns:r="http://schemas.openxmlformats.org/officeDocument/2006/relationships" r:id="rId1"/>
          </a:graphicData>
        </a:graphic>
      </p:graphicFrame>
    </p:spTree>
  </p:cSld>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graphicFrame>
        <p:nvGraphicFramePr>
          <p:cNvPr id="54" name=""/>
          <p:cNvGraphicFramePr/>
          <p:nvPr/>
        </p:nvGraphicFramePr>
        <p:xfrm>
          <a:off x="216000" y="432000"/>
          <a:ext cx="9576000" cy="6768000"/>
        </p:xfrm>
        <a:graphic>
          <a:graphicData uri="http://schemas.openxmlformats.org/drawingml/2006/chart">
            <c:chart xmlns:c="http://schemas.openxmlformats.org/drawingml/2006/chart" xmlns:r="http://schemas.openxmlformats.org/officeDocument/2006/relationships" r:id="rId1"/>
          </a:graphicData>
        </a:graphic>
      </p:graphicFrame>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