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1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7.xml" ContentType="application/vnd.openxmlformats-officedocument.drawingml.chart+xml"/>
  <Override PartName="/ppt/charts/chart4.xml" ContentType="application/vnd.openxmlformats-officedocument.drawingml.chart+xml"/>
  <Override PartName="/ppt/charts/chart1.xml" ContentType="application/vnd.openxmlformats-officedocument.drawingml.chart+xml"/>
  <Override PartName="/ppt/charts/chart5.xml" ContentType="application/vnd.openxmlformats-officedocument.drawingml.chart+xml"/>
  <Override PartName="/ppt/charts/chart2.xml" ContentType="application/vnd.openxmlformats-officedocument.drawingml.char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
</Relationships>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title>
      <c:layout/>
      <c:tx>
        <c:rich>
          <a:bodyPr/>
          <a:lstStyle/>
          <a:p>
            <a:pPr>
              <a:defRPr/>
            </a:pPr>
            <a:r>
              <a:rPr sz="1300"/>
              <a:t>Έχετε gadgets;</a:t>
            </a:r>
          </a:p>
        </c:rich>
      </c:tx>
    </c:title>
    <c:view3D>
      <c:rotX val="11"/>
      <c:rotY val="25"/>
      <c:perspective val="40"/>
      <c:rAngAx val="1"/>
    </c:view3D>
    <c:backWall>
      <c:spPr>
        <a:ln>
          <a:solidFill>
            <a:srgbClr val="b3b3b3"/>
          </a:solidFill>
        </a:ln>
      </c:spPr>
    </c:backWall>
    <c:floor>
      <c:spPr>
        <a:solidFill>
          <a:srgbClr val="cccccc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Στήλη B</c:v>
                </c:pt>
              </c:strCache>
            </c:strRef>
          </c:tx>
          <c:spPr>
            <a:solidFill>
              <a:srgbClr val="004586"/>
            </a:solidFill>
          </c:spPr>
          <c:cat>
            <c:strRef>
              <c:f>categories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hape val="box"/>
        <c:gapWidth val="100"/>
        <c:axId val="48148933"/>
        <c:axId val="63735036"/>
        <c:axId val="0"/>
      </c:bar3DChart>
      <c:catAx>
        <c:axId val="48148933"/>
        <c:scaling>
          <c:orientation val="minMax"/>
        </c:scaling>
        <c:axPos val="b"/>
        <c:majorTickMark val="out"/>
        <c:minorTickMark val="none"/>
        <c:tickLblPos val="nextTo"/>
        <c:crossAx val="63735036"/>
        <c:crossesAt val="0"/>
        <c:lblAlgn val="ctr"/>
        <c:auto val="1"/>
        <c:lblOffset val="100"/>
        <c:spPr>
          <a:ln>
            <a:solidFill>
              <a:srgbClr val="b3b3b3"/>
            </a:solidFill>
          </a:ln>
        </c:spPr>
      </c:catAx>
      <c:valAx>
        <c:axId val="63735036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majorTickMark val="out"/>
        <c:minorTickMark val="none"/>
        <c:tickLblPos val="nextTo"/>
        <c:crossAx val="48148933"/>
        <c:crossesAt val="0"/>
        <c:spPr>
          <a:ln>
            <a:solidFill>
              <a:srgbClr val="b3b3b3"/>
            </a:solidFill>
          </a:ln>
        </c:spPr>
      </c:valAx>
      <c:spPr>
        <a:ln>
          <a:solidFill>
            <a:srgbClr val="b3b3b3"/>
          </a:solidFill>
        </a:ln>
      </c:spPr>
    </c:plotArea>
    <c:plotVisOnly val="1"/>
  </c:chart>
  <c:spPr>
    <a:solidFill>
      <a:srgbClr val="ffffff"/>
    </a:solidFill>
  </c:spPr>
</c:chartSpace>
</file>

<file path=ppt/charts/chart2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title>
      <c:layout/>
      <c:tx>
        <c:rich>
          <a:bodyPr/>
          <a:lstStyle/>
          <a:p>
            <a:pPr>
              <a:defRPr/>
            </a:pPr>
            <a:r>
              <a:rPr sz="1300"/>
              <a:t>Αν ναι,πόσο συχνά χρησιμοποείτε το διαδίκτυο;</a:t>
            </a:r>
          </a:p>
        </c:rich>
      </c:tx>
    </c:title>
    <c:view3D>
      <c:rotX val="11"/>
      <c:rotY val="25"/>
      <c:perspective val="40"/>
      <c:rAngAx val="1"/>
    </c:view3D>
    <c:backWall>
      <c:spPr>
        <a:ln>
          <a:solidFill>
            <a:srgbClr val="b3b3b3"/>
          </a:solidFill>
        </a:ln>
      </c:spPr>
    </c:backWall>
    <c:floor>
      <c:spPr>
        <a:solidFill>
          <a:srgbClr val="cccccc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Στήλη B</c:v>
                </c:pt>
              </c:strCache>
            </c:strRef>
          </c:tx>
          <c:spPr>
            <a:solidFill>
              <a:srgbClr val="004586"/>
            </a:solidFill>
          </c:spPr>
          <c:cat>
            <c:strRef>
              <c:f>categories</c:f>
              <c:strCache>
                <c:ptCount val="4"/>
                <c:pt idx="0">
                  <c:v>Συχνά</c:v>
                </c:pt>
                <c:pt idx="1">
                  <c:v>Σπάνια</c:v>
                </c:pt>
                <c:pt idx="2">
                  <c:v>Μερικές φορές</c:v>
                </c:pt>
                <c:pt idx="3">
                  <c:v>Καθόλου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0.795</c:v>
                </c:pt>
                <c:pt idx="1">
                  <c:v>0.055</c:v>
                </c:pt>
                <c:pt idx="2">
                  <c:v>0.15</c:v>
                </c:pt>
                <c:pt idx="3">
                  <c:v>0</c:v>
                </c:pt>
              </c:numCache>
            </c:numRef>
          </c:val>
        </c:ser>
        <c:shape val="box"/>
        <c:gapWidth val="100"/>
        <c:axId val="48148933"/>
        <c:axId val="63735036"/>
        <c:axId val="0"/>
      </c:bar3DChart>
      <c:catAx>
        <c:axId val="48148933"/>
        <c:scaling>
          <c:orientation val="minMax"/>
        </c:scaling>
        <c:axPos val="b"/>
        <c:majorTickMark val="out"/>
        <c:minorTickMark val="none"/>
        <c:tickLblPos val="nextTo"/>
        <c:crossAx val="63735036"/>
        <c:crossesAt val="0"/>
        <c:lblAlgn val="ctr"/>
        <c:auto val="1"/>
        <c:lblOffset val="100"/>
        <c:spPr>
          <a:ln>
            <a:solidFill>
              <a:srgbClr val="b3b3b3"/>
            </a:solidFill>
          </a:ln>
        </c:spPr>
      </c:catAx>
      <c:valAx>
        <c:axId val="63735036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majorTickMark val="out"/>
        <c:minorTickMark val="none"/>
        <c:tickLblPos val="nextTo"/>
        <c:crossAx val="48148933"/>
        <c:crossesAt val="0"/>
        <c:spPr>
          <a:ln>
            <a:solidFill>
              <a:srgbClr val="b3b3b3"/>
            </a:solidFill>
          </a:ln>
        </c:spPr>
      </c:valAx>
      <c:spPr>
        <a:ln>
          <a:solidFill>
            <a:srgbClr val="b3b3b3"/>
          </a:solidFill>
        </a:ln>
      </c:spPr>
    </c:plotArea>
    <c:plotVisOnly val="1"/>
  </c:chart>
  <c:spPr>
    <a:solidFill>
      <a:srgbClr val="ffffff"/>
    </a:solidFill>
  </c:spPr>
</c:chartSpace>
</file>

<file path=ppt/charts/chart3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title>
      <c:layout/>
      <c:tx>
        <c:rich>
          <a:bodyPr/>
          <a:lstStyle/>
          <a:p>
            <a:pPr>
              <a:defRPr/>
            </a:pPr>
            <a:r>
              <a:rPr sz="1300"/>
              <a:t>Διαθέτετε κάποιο λογαριασμό μέσω του οποίου συνομιλείτε;</a:t>
            </a:r>
          </a:p>
        </c:rich>
      </c:tx>
    </c:title>
    <c:view3D>
      <c:rotX val="11"/>
      <c:rotY val="25"/>
      <c:perspective val="40"/>
      <c:rAngAx val="1"/>
    </c:view3D>
    <c:backWall>
      <c:spPr>
        <a:ln>
          <a:solidFill>
            <a:srgbClr val="b3b3b3"/>
          </a:solidFill>
        </a:ln>
      </c:spPr>
    </c:backWall>
    <c:floor>
      <c:spPr>
        <a:solidFill>
          <a:srgbClr val="cccccc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Στήλη B</c:v>
                </c:pt>
              </c:strCache>
            </c:strRef>
          </c:tx>
          <c:spPr>
            <a:solidFill>
              <a:srgbClr val="004586"/>
            </a:solidFill>
          </c:spPr>
          <c:cat>
            <c:strRef>
              <c:f>categories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0.924</c:v>
                </c:pt>
                <c:pt idx="1">
                  <c:v>0.076</c:v>
                </c:pt>
              </c:numCache>
            </c:numRef>
          </c:val>
        </c:ser>
        <c:shape val="box"/>
        <c:gapWidth val="100"/>
        <c:axId val="48148933"/>
        <c:axId val="63735036"/>
        <c:axId val="0"/>
      </c:bar3DChart>
      <c:catAx>
        <c:axId val="48148933"/>
        <c:scaling>
          <c:orientation val="minMax"/>
        </c:scaling>
        <c:axPos val="b"/>
        <c:majorTickMark val="out"/>
        <c:minorTickMark val="none"/>
        <c:tickLblPos val="nextTo"/>
        <c:crossAx val="63735036"/>
        <c:crossesAt val="0"/>
        <c:lblAlgn val="ctr"/>
        <c:auto val="1"/>
        <c:lblOffset val="100"/>
        <c:spPr>
          <a:ln>
            <a:solidFill>
              <a:srgbClr val="b3b3b3"/>
            </a:solidFill>
          </a:ln>
        </c:spPr>
      </c:catAx>
      <c:valAx>
        <c:axId val="63735036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majorTickMark val="out"/>
        <c:minorTickMark val="none"/>
        <c:tickLblPos val="nextTo"/>
        <c:crossAx val="48148933"/>
        <c:crossesAt val="0"/>
        <c:spPr>
          <a:ln>
            <a:solidFill>
              <a:srgbClr val="b3b3b3"/>
            </a:solidFill>
          </a:ln>
        </c:spPr>
      </c:valAx>
      <c:spPr>
        <a:ln>
          <a:solidFill>
            <a:srgbClr val="b3b3b3"/>
          </a:solidFill>
        </a:ln>
      </c:spPr>
    </c:plotArea>
    <c:plotVisOnly val="1"/>
  </c:chart>
  <c:spPr>
    <a:solidFill>
      <a:srgbClr val="ffffff"/>
    </a:solidFill>
  </c:spPr>
</c:chartSpace>
</file>

<file path=ppt/charts/chart4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view3D>
      <c:rotX val="11"/>
      <c:rotY val="25"/>
      <c:perspective val="40"/>
      <c:rAngAx val="1"/>
    </c:view3D>
    <c:backWall>
      <c:spPr>
        <a:ln>
          <a:solidFill>
            <a:srgbClr val="b3b3b3"/>
          </a:solidFill>
        </a:ln>
      </c:spPr>
    </c:backWall>
    <c:floor>
      <c:spPr>
        <a:solidFill>
          <a:srgbClr val="cccccc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Στήλη B</c:v>
                </c:pt>
              </c:strCache>
            </c:strRef>
          </c:tx>
          <c:spPr>
            <a:solidFill>
              <a:srgbClr val="004586"/>
            </a:solidFill>
          </c:spPr>
          <c:cat>
            <c:strRef>
              <c:f>categories</c:f>
              <c:strCache>
                <c:ptCount val="4"/>
                <c:pt idx="0">
                  <c:v>Ελληνική κοινή</c:v>
                </c:pt>
                <c:pt idx="1">
                  <c:v>Ελληνική αργό</c:v>
                </c:pt>
                <c:pt idx="2">
                  <c:v>Greeklish</c:v>
                </c:pt>
                <c:pt idx="3">
                  <c:v>Κάποιο άλλο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0.62</c:v>
                </c:pt>
                <c:pt idx="1">
                  <c:v>0.2</c:v>
                </c:pt>
                <c:pt idx="2">
                  <c:v>0.14</c:v>
                </c:pt>
                <c:pt idx="3">
                  <c:v>0.04</c:v>
                </c:pt>
              </c:numCache>
            </c:numRef>
          </c:val>
        </c:ser>
        <c:shape val="box"/>
        <c:gapWidth val="100"/>
        <c:axId val="48148933"/>
        <c:axId val="63735036"/>
        <c:axId val="0"/>
      </c:bar3DChart>
      <c:catAx>
        <c:axId val="48148933"/>
        <c:scaling>
          <c:orientation val="minMax"/>
        </c:scaling>
        <c:axPos val="b"/>
        <c:majorTickMark val="out"/>
        <c:minorTickMark val="none"/>
        <c:tickLblPos val="nextTo"/>
        <c:crossAx val="63735036"/>
        <c:crossesAt val="0"/>
        <c:lblAlgn val="ctr"/>
        <c:auto val="1"/>
        <c:lblOffset val="100"/>
        <c:spPr>
          <a:ln>
            <a:solidFill>
              <a:srgbClr val="b3b3b3"/>
            </a:solidFill>
          </a:ln>
        </c:spPr>
      </c:catAx>
      <c:valAx>
        <c:axId val="63735036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majorTickMark val="out"/>
        <c:minorTickMark val="none"/>
        <c:tickLblPos val="nextTo"/>
        <c:crossAx val="48148933"/>
        <c:crossesAt val="0"/>
        <c:spPr>
          <a:ln>
            <a:solidFill>
              <a:srgbClr val="b3b3b3"/>
            </a:solidFill>
          </a:ln>
        </c:spPr>
      </c:valAx>
      <c:spPr>
        <a:ln>
          <a:solidFill>
            <a:srgbClr val="b3b3b3"/>
          </a:solidFill>
        </a:ln>
      </c:spPr>
    </c:plotArea>
    <c:plotVisOnly val="1"/>
  </c:chart>
  <c:spPr>
    <a:solidFill>
      <a:srgbClr val="ffffff"/>
    </a:solidFill>
  </c:spPr>
</c:chartSpace>
</file>

<file path=ppt/charts/chart5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title>
      <c:layout/>
      <c:tx>
        <c:rich>
          <a:bodyPr/>
          <a:lstStyle/>
          <a:p>
            <a:pPr>
              <a:defRPr/>
            </a:pPr>
            <a:r>
              <a:rPr sz="1300"/>
              <a:t>Πόσο συχνά χρησιμοποιείτε την ηλεκτρονική αργκό;</a:t>
            </a:r>
          </a:p>
        </c:rich>
      </c:tx>
    </c:title>
    <c:view3D>
      <c:rotX val="11"/>
      <c:rotY val="25"/>
      <c:perspective val="40"/>
      <c:rAngAx val="1"/>
    </c:view3D>
    <c:backWall>
      <c:spPr>
        <a:ln>
          <a:solidFill>
            <a:srgbClr val="b3b3b3"/>
          </a:solidFill>
        </a:ln>
      </c:spPr>
    </c:backWall>
    <c:floor>
      <c:spPr>
        <a:solidFill>
          <a:srgbClr val="cccccc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Στήλη B</c:v>
                </c:pt>
              </c:strCache>
            </c:strRef>
          </c:tx>
          <c:spPr>
            <a:solidFill>
              <a:srgbClr val="004586"/>
            </a:solidFill>
          </c:spPr>
          <c:cat>
            <c:strRef>
              <c:f>categories</c:f>
              <c:strCache>
                <c:ptCount val="4"/>
                <c:pt idx="0">
                  <c:v>Συνέχεια</c:v>
                </c:pt>
                <c:pt idx="1">
                  <c:v>Συχνά</c:v>
                </c:pt>
                <c:pt idx="2">
                  <c:v>Σπάνια</c:v>
                </c:pt>
                <c:pt idx="3">
                  <c:v>Ποτέ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0.114</c:v>
                </c:pt>
                <c:pt idx="1">
                  <c:v>0.452</c:v>
                </c:pt>
                <c:pt idx="2">
                  <c:v>0.302</c:v>
                </c:pt>
                <c:pt idx="3">
                  <c:v>0.415</c:v>
                </c:pt>
              </c:numCache>
            </c:numRef>
          </c:val>
        </c:ser>
        <c:shape val="box"/>
        <c:gapWidth val="100"/>
        <c:axId val="48148933"/>
        <c:axId val="63735036"/>
        <c:axId val="0"/>
      </c:bar3DChart>
      <c:catAx>
        <c:axId val="48148933"/>
        <c:scaling>
          <c:orientation val="minMax"/>
        </c:scaling>
        <c:axPos val="b"/>
        <c:majorTickMark val="out"/>
        <c:minorTickMark val="none"/>
        <c:tickLblPos val="nextTo"/>
        <c:crossAx val="63735036"/>
        <c:crossesAt val="0"/>
        <c:lblAlgn val="ctr"/>
        <c:auto val="1"/>
        <c:lblOffset val="100"/>
        <c:spPr>
          <a:ln>
            <a:solidFill>
              <a:srgbClr val="b3b3b3"/>
            </a:solidFill>
          </a:ln>
        </c:spPr>
      </c:catAx>
      <c:valAx>
        <c:axId val="63735036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majorTickMark val="out"/>
        <c:minorTickMark val="none"/>
        <c:tickLblPos val="nextTo"/>
        <c:crossAx val="48148933"/>
        <c:crossesAt val="0"/>
        <c:spPr>
          <a:ln>
            <a:solidFill>
              <a:srgbClr val="b3b3b3"/>
            </a:solidFill>
          </a:ln>
        </c:spPr>
      </c:valAx>
      <c:spPr>
        <a:ln>
          <a:solidFill>
            <a:srgbClr val="b3b3b3"/>
          </a:solidFill>
        </a:ln>
      </c:spPr>
    </c:plotArea>
    <c:plotVisOnly val="1"/>
  </c:chart>
  <c:spPr>
    <a:solidFill>
      <a:srgbClr val="ffffff"/>
    </a:solidFill>
  </c:spPr>
</c:chartSpace>
</file>

<file path=ppt/charts/chart6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title>
      <c:layout/>
      <c:tx>
        <c:rich>
          <a:bodyPr/>
          <a:lstStyle/>
          <a:p>
            <a:pPr>
              <a:defRPr/>
            </a:pPr>
            <a:r>
              <a:rPr sz="1300"/>
              <a:t>Έχει επηρεάσει τον καθημερινό τρόπο ομιλίας σας;</a:t>
            </a:r>
          </a:p>
        </c:rich>
      </c:tx>
    </c:title>
    <c:view3D>
      <c:rotX val="11"/>
      <c:rotY val="25"/>
      <c:perspective val="40"/>
      <c:rAngAx val="1"/>
    </c:view3D>
    <c:backWall>
      <c:spPr>
        <a:ln>
          <a:solidFill>
            <a:srgbClr val="b3b3b3"/>
          </a:solidFill>
        </a:ln>
      </c:spPr>
    </c:backWall>
    <c:floor>
      <c:spPr>
        <a:solidFill>
          <a:srgbClr val="cccccc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Στήλη B</c:v>
                </c:pt>
              </c:strCache>
            </c:strRef>
          </c:tx>
          <c:spPr>
            <a:solidFill>
              <a:srgbClr val="004586"/>
            </a:solidFill>
          </c:spPr>
          <c:cat>
            <c:strRef>
              <c:f>categories</c:f>
              <c:strCache>
                <c:ptCount val="4"/>
                <c:pt idx="0">
                  <c:v>Πολύ</c:v>
                </c:pt>
                <c:pt idx="1">
                  <c:v>Λίγο</c:v>
                </c:pt>
                <c:pt idx="2">
                  <c:v>Σπάνια</c:v>
                </c:pt>
                <c:pt idx="3">
                  <c:v>Ποτέ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0.057</c:v>
                </c:pt>
                <c:pt idx="1">
                  <c:v>0.302</c:v>
                </c:pt>
                <c:pt idx="2">
                  <c:v>0.226</c:v>
                </c:pt>
                <c:pt idx="3">
                  <c:v>0.415</c:v>
                </c:pt>
              </c:numCache>
            </c:numRef>
          </c:val>
        </c:ser>
        <c:shape val="box"/>
        <c:gapWidth val="100"/>
        <c:axId val="48148933"/>
        <c:axId val="63735036"/>
        <c:axId val="0"/>
      </c:bar3DChart>
      <c:catAx>
        <c:axId val="48148933"/>
        <c:scaling>
          <c:orientation val="minMax"/>
        </c:scaling>
        <c:axPos val="b"/>
        <c:majorTickMark val="out"/>
        <c:minorTickMark val="none"/>
        <c:tickLblPos val="nextTo"/>
        <c:crossAx val="63735036"/>
        <c:crossesAt val="0"/>
        <c:lblAlgn val="ctr"/>
        <c:auto val="1"/>
        <c:lblOffset val="100"/>
        <c:spPr>
          <a:ln>
            <a:solidFill>
              <a:srgbClr val="b3b3b3"/>
            </a:solidFill>
          </a:ln>
        </c:spPr>
      </c:catAx>
      <c:valAx>
        <c:axId val="63735036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majorTickMark val="out"/>
        <c:minorTickMark val="none"/>
        <c:tickLblPos val="nextTo"/>
        <c:crossAx val="48148933"/>
        <c:crossesAt val="0"/>
        <c:spPr>
          <a:ln>
            <a:solidFill>
              <a:srgbClr val="b3b3b3"/>
            </a:solidFill>
          </a:ln>
        </c:spPr>
      </c:valAx>
      <c:spPr>
        <a:ln>
          <a:solidFill>
            <a:srgbClr val="b3b3b3"/>
          </a:solidFill>
        </a:ln>
      </c:spPr>
    </c:plotArea>
    <c:plotVisOnly val="1"/>
  </c:chart>
  <c:spPr>
    <a:solidFill>
      <a:srgbClr val="ffffff"/>
    </a:solidFill>
  </c:spPr>
</c:chartSpace>
</file>

<file path=ppt/charts/chart7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title>
      <c:layout/>
      <c:tx>
        <c:rich>
          <a:bodyPr/>
          <a:lstStyle/>
          <a:p>
            <a:pPr>
              <a:defRPr/>
            </a:pPr>
            <a:r>
              <a:rPr sz="1300"/>
              <a:t>Σας φαίνεται χρήσιμη η ύπαρξη της ηλεκτρονικής αργκό;</a:t>
            </a:r>
          </a:p>
        </c:rich>
      </c:tx>
    </c:title>
    <c:view3D>
      <c:rotX val="11"/>
      <c:rotY val="25"/>
      <c:perspective val="40"/>
      <c:rAngAx val="1"/>
    </c:view3D>
    <c:backWall>
      <c:spPr>
        <a:ln>
          <a:solidFill>
            <a:srgbClr val="b3b3b3"/>
          </a:solidFill>
        </a:ln>
      </c:spPr>
    </c:backWall>
    <c:floor>
      <c:spPr>
        <a:solidFill>
          <a:srgbClr val="cccccc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Στήλη B</c:v>
                </c:pt>
              </c:strCache>
            </c:strRef>
          </c:tx>
          <c:spPr>
            <a:solidFill>
              <a:srgbClr val="004586"/>
            </a:solidFill>
          </c:spPr>
          <c:cat>
            <c:strRef>
              <c:f>categories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0.558</c:v>
                </c:pt>
                <c:pt idx="1">
                  <c:v>0.442</c:v>
                </c:pt>
              </c:numCache>
            </c:numRef>
          </c:val>
        </c:ser>
        <c:shape val="box"/>
        <c:gapWidth val="100"/>
        <c:axId val="48148933"/>
        <c:axId val="63735036"/>
        <c:axId val="0"/>
      </c:bar3DChart>
      <c:catAx>
        <c:axId val="48148933"/>
        <c:scaling>
          <c:orientation val="minMax"/>
        </c:scaling>
        <c:axPos val="b"/>
        <c:majorTickMark val="out"/>
        <c:minorTickMark val="none"/>
        <c:tickLblPos val="nextTo"/>
        <c:crossAx val="63735036"/>
        <c:crossesAt val="0"/>
        <c:lblAlgn val="ctr"/>
        <c:auto val="1"/>
        <c:lblOffset val="100"/>
        <c:spPr>
          <a:ln>
            <a:solidFill>
              <a:srgbClr val="b3b3b3"/>
            </a:solidFill>
          </a:ln>
        </c:spPr>
      </c:catAx>
      <c:valAx>
        <c:axId val="63735036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majorTickMark val="out"/>
        <c:minorTickMark val="none"/>
        <c:tickLblPos val="nextTo"/>
        <c:crossAx val="48148933"/>
        <c:crossesAt val="0"/>
        <c:spPr>
          <a:ln>
            <a:solidFill>
              <a:srgbClr val="b3b3b3"/>
            </a:solidFill>
          </a:ln>
        </c:spPr>
      </c:valAx>
      <c:spPr>
        <a:ln>
          <a:solidFill>
            <a:srgbClr val="b3b3b3"/>
          </a:solidFill>
        </a:ln>
      </c:spPr>
    </c:plotArea>
    <c:plotVisOnly val="1"/>
  </c:chart>
  <c:spPr>
    <a:solidFill>
      <a:srgbClr val="ffffff"/>
    </a:solidFill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13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813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2800" y="40586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813600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13600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60000" y="301320"/>
            <a:ext cx="828000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813600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2800" y="40586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8135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13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813600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2800" y="40586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13600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60000" y="301320"/>
            <a:ext cx="828000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800" y="40586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800" y="1769040"/>
            <a:ext cx="397008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8135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/>
              <a:t>Κάντε κλικ εδώ για την επεξεργασία της μορφής του κειμένου του τίτλου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l-GR"/>
              <a:t>Κάντε κλικ εδώ για την επεξεργασία της μορφής των κειμένων διάρθρωσης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/>
              <a:t>Δεύτερο επίπεδο διάρθρωσης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/>
              <a:t>Τρίτο επίπεδο διάρθρωσης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/>
              <a:t>Τέταρτο επίπεδο διάρθρωσης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/>
              <a:t>Πέμπτο επίπεδο διάρθρωσης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/>
              <a:t>Έκτο επίπεδο διάρθρωσης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/>
              <a:t>Έβδομο επίπεδο διάρθρωσης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l-GR" sz="1400"/>
              <a:t>&lt;ημερομηνία/ώρα&gt;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l-GR" sz="1400"/>
              <a:t>&lt;υποσέλιδο&gt;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41815111-91E1-4151-81C1-B1B1F1711111}" type="slidenum">
              <a:rPr lang="el-GR" sz="1400"/>
              <a:t>&lt;αριθμός&gt;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/>
              <a:t>Κάντε κλικ εδώ για την επεξεργασία της μορφής του κειμένου του τίτλου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13600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l-GR"/>
              <a:t>Κάντε κλικ εδώ για την επεξεργασία της μορφής των κειμένων διάρθρωσης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/>
              <a:t>Δεύτερο επίπεδο διάρθρωσης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/>
              <a:t>Τρίτο επίπεδο διάρθρωσης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/>
              <a:t>Τέταρτο επίπεδο διάρθρωσης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/>
              <a:t>Πέμπτο επίπεδο διάρθρωσης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/>
              <a:t>Έκτο επίπεδο διάρθρωσης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/>
              <a:t>Έβδομο επίπεδο διάρθρωσης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l-GR" sz="1400"/>
              <a:t>&lt;ημερομηνία/ώρα&gt;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3015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l-GR" sz="1400"/>
              <a:t>&lt;υποσέλιδο&gt;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6435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C191B111-4191-41E1-B1B1-B1D161D171B1}" type="slidenum">
              <a:rPr lang="el-GR" sz="1400"/>
              <a:t>&lt;αριθμός&gt;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chart" Target="../charts/chart4.xml"/><Relationship Id="rId2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chart" Target="../charts/chart5.xml"/><Relationship Id="rId2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chart" Target="../charts/chart6.xml"/><Relationship Id="rId2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chart" Target="../charts/chart7.xml"/><Relationship Id="rId2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hyperlink" Target="http://orfeasskeptesthai.blogspot.gr/2011/11/blog-post_19.html" TargetMode="External"/><Relationship Id="rId2" Type="http://schemas.openxmlformats.org/officeDocument/2006/relationships/hyperlink" Target="http://argkointernet.wikispaces.com/1" TargetMode="External"/><Relationship Id="rId3" Type="http://schemas.openxmlformats.org/officeDocument/2006/relationships/hyperlink" Target="https://www.google.gr/search?q=%25" TargetMode="External"/><Relationship Id="rId4" Type="http://schemas.openxmlformats.org/officeDocument/2006/relationships/slideLayout" Target="../slideLayouts/slideLayout1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i="1" lang="el-GR" sz="5400" u="sng">
                <a:solidFill>
                  <a:srgbClr val="000000"/>
                </a:solidFill>
                <a:latin typeface="Arial"/>
              </a:rPr>
              <a:t>Niggazz</a:t>
            </a:r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307080" y="1752120"/>
            <a:ext cx="8136000" cy="43844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i="1" lang="el-GR" sz="3600">
                <a:solidFill>
                  <a:srgbClr val="23b8dc"/>
                </a:solidFill>
                <a:latin typeface="Arial"/>
              </a:rPr>
              <a:t>Ασημακοπούλου</a:t>
            </a:r>
            <a:r>
              <a:rPr i="1" lang="el-GR" sz="3600">
                <a:solidFill>
                  <a:srgbClr val="23b8dc"/>
                </a:solidFill>
                <a:latin typeface="Arial Black"/>
              </a:rPr>
              <a:t> </a:t>
            </a:r>
            <a:r>
              <a:rPr i="1" lang="el-GR" sz="3600">
                <a:solidFill>
                  <a:srgbClr val="23b8dc"/>
                </a:solidFill>
                <a:latin typeface="Arial"/>
              </a:rPr>
              <a:t>Ελένη</a:t>
            </a:r>
            <a:endParaRPr/>
          </a:p>
          <a:p>
            <a:r>
              <a:rPr i="1" lang="el-GR" sz="3600">
                <a:solidFill>
                  <a:srgbClr val="23b8dc"/>
                </a:solidFill>
                <a:latin typeface="Arial"/>
              </a:rPr>
              <a:t>Καρέλης Γιώργος</a:t>
            </a:r>
            <a:endParaRPr/>
          </a:p>
          <a:p>
            <a:r>
              <a:rPr i="1" lang="el-GR" sz="3600">
                <a:solidFill>
                  <a:srgbClr val="23b8dc"/>
                </a:solidFill>
                <a:latin typeface="Arial"/>
              </a:rPr>
              <a:t>Μπάμπαλη Μίνα</a:t>
            </a:r>
            <a:endParaRPr/>
          </a:p>
          <a:p>
            <a:r>
              <a:rPr i="1" lang="el-GR" sz="3600">
                <a:solidFill>
                  <a:srgbClr val="23b8dc"/>
                </a:solidFill>
                <a:latin typeface="Arial"/>
              </a:rPr>
              <a:t>Πετροπούλου Μαίρη </a:t>
            </a:r>
            <a:endParaRPr/>
          </a:p>
          <a:p>
            <a:r>
              <a:rPr i="1" lang="el-GR" sz="3600">
                <a:solidFill>
                  <a:srgbClr val="23b8dc"/>
                </a:solidFill>
                <a:latin typeface="Arial"/>
              </a:rPr>
              <a:t>Χίλα Αντώνης</a:t>
            </a:r>
            <a:r>
              <a:rPr lang="el-GR" sz="3600">
                <a:solidFill>
                  <a:srgbClr val="23b8dc"/>
                </a:solidFill>
                <a:latin typeface="Arial"/>
              </a:rPr>
              <a:t> 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>
                <a:latin typeface="Arial"/>
              </a:rPr>
              <a:t>Ερώτημα</a:t>
            </a:r>
            <a:r>
              <a:rPr lang="el-GR"/>
              <a:t> 3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504000" y="1769040"/>
            <a:ext cx="813600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graphicFrame>
        <p:nvGraphicFramePr>
          <p:cNvPr id="94" name=""/>
          <p:cNvGraphicFramePr/>
          <p:nvPr/>
        </p:nvGraphicFramePr>
        <p:xfrm>
          <a:off x="144000" y="1728000"/>
          <a:ext cx="8712000" cy="4747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>
                <a:latin typeface="Arial"/>
              </a:rPr>
              <a:t>Ερώτημα</a:t>
            </a:r>
            <a:r>
              <a:rPr lang="el-GR"/>
              <a:t> 4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504000" y="1769040"/>
            <a:ext cx="813600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graphicFrame>
        <p:nvGraphicFramePr>
          <p:cNvPr id="97" name=""/>
          <p:cNvGraphicFramePr/>
          <p:nvPr/>
        </p:nvGraphicFramePr>
        <p:xfrm>
          <a:off x="216000" y="1728000"/>
          <a:ext cx="8640000" cy="5183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>
                <a:latin typeface="Arial"/>
              </a:rPr>
              <a:t>Ερώτημα</a:t>
            </a:r>
            <a:r>
              <a:rPr lang="el-GR"/>
              <a:t> 5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504000" y="1769040"/>
            <a:ext cx="813600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graphicFrame>
        <p:nvGraphicFramePr>
          <p:cNvPr id="100" name=""/>
          <p:cNvGraphicFramePr/>
          <p:nvPr/>
        </p:nvGraphicFramePr>
        <p:xfrm>
          <a:off x="360" y="1440000"/>
          <a:ext cx="8783640" cy="56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>
                <a:latin typeface="Arial"/>
              </a:rPr>
              <a:t>Ερώτημα</a:t>
            </a:r>
            <a:r>
              <a:rPr lang="el-GR"/>
              <a:t> 6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504000" y="1769040"/>
            <a:ext cx="813600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graphicFrame>
        <p:nvGraphicFramePr>
          <p:cNvPr id="103" name=""/>
          <p:cNvGraphicFramePr/>
          <p:nvPr/>
        </p:nvGraphicFramePr>
        <p:xfrm>
          <a:off x="360" y="1368000"/>
          <a:ext cx="8927640" cy="6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>
                <a:latin typeface="Arial"/>
              </a:rPr>
              <a:t>Ερώτημα 7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504000" y="1769040"/>
            <a:ext cx="813600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Στην ερώτηση “Υπάρχουν λέξεις οι οποίες έχουν ενσωματωθεί στην κοινή ελληνική;” μας έδωσαν τις εξής λέξεις: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>
                <a:latin typeface="Arial"/>
              </a:rPr>
              <a:t>Τσάτσος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>
                <a:latin typeface="Arial"/>
              </a:rPr>
              <a:t>Lol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>
                <a:latin typeface="Arial"/>
              </a:rPr>
              <a:t>Ty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>
                <a:latin typeface="Arial"/>
              </a:rPr>
              <a:t>How R U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>
                <a:latin typeface="Arial"/>
              </a:rPr>
              <a:t>Wtf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>
                <a:latin typeface="Arial"/>
              </a:rPr>
              <a:t>Respect      κλπ...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>
                <a:latin typeface="Arial"/>
              </a:rPr>
              <a:t>Ερώτημα 8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504000" y="1769040"/>
            <a:ext cx="813600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graphicFrame>
        <p:nvGraphicFramePr>
          <p:cNvPr id="108" name=""/>
          <p:cNvGraphicFramePr/>
          <p:nvPr/>
        </p:nvGraphicFramePr>
        <p:xfrm>
          <a:off x="72360" y="1440000"/>
          <a:ext cx="8783640" cy="5615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/>
              <a:t>Γενικό συμπέρασμα...</a:t>
            </a: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144000" y="1800000"/>
            <a:ext cx="8424000" cy="43920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l-GR" sz="3200"/>
              <a:t>Η πλειοψηφία των ατόμων που ερωτήθηκαν βρίσκει χρήσιμη την ύπαρξη της αργκό αυτού του είδους (Ηλεκτρονική Αργκό), την οποία αρκετά συχνά διαλέγουν ως μέσο επικοινωνίας. </a:t>
            </a:r>
            <a:endParaRPr/>
          </a:p>
        </p:txBody>
      </p:sp>
      <p:pic>
        <p:nvPicPr>
          <p:cNvPr descr="" id="111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3240000" y="3744000"/>
            <a:ext cx="5256000" cy="3384000"/>
          </a:xfrm>
          <a:prstGeom prst="rect">
            <a:avLst/>
          </a:prstGeom>
        </p:spPr>
      </p:pic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 sz="4400">
                <a:latin typeface="Arial"/>
              </a:rPr>
              <a:t>Πηγές...</a:t>
            </a:r>
            <a:endParaRPr/>
          </a:p>
        </p:txBody>
      </p:sp>
      <p:sp>
        <p:nvSpPr>
          <p:cNvPr id="113" name="TextShape 2"/>
          <p:cNvSpPr txBox="1"/>
          <p:nvPr/>
        </p:nvSpPr>
        <p:spPr>
          <a:xfrm>
            <a:off x="504000" y="1769040"/>
            <a:ext cx="8136000" cy="4384440"/>
          </a:xfrm>
          <a:prstGeom prst="rect">
            <a:avLst/>
          </a:prstGeom>
        </p:spPr>
        <p:txBody>
          <a:bodyPr bIns="0" lIns="0" rIns="0" tIns="0" wrap="none"/>
          <a:p>
            <a:r>
              <a:rPr lang="el-GR" sz="3200">
                <a:latin typeface="Arial"/>
                <a:hlinkClick r:id="rId1"/>
              </a:rPr>
              <a:t>http://orfeasskeptesthai.blogspot.gr/2011/11/blog-post_19.html</a:t>
            </a:r>
            <a:endParaRPr/>
          </a:p>
          <a:p>
            <a:r>
              <a:rPr lang="el-GR" sz="3200">
                <a:latin typeface="Arial"/>
                <a:hlinkClick r:id="rId2"/>
              </a:rPr>
              <a:t>http://argkointernet.wikispaces.com/1</a:t>
            </a:r>
            <a:endParaRPr/>
          </a:p>
          <a:p>
            <a:r>
              <a:rPr lang="el-GR" sz="3200">
                <a:latin typeface="Arial"/>
                <a:hlinkClick r:id="rId3"/>
              </a:rPr>
              <a:t>https://www.google.gr/search?q=%</a:t>
            </a:r>
            <a:endParaRPr/>
          </a:p>
          <a:p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/>
              <a:t>Ευχαριστούμε πολύ για τον χρόνο που διαθέσατε!!!</a:t>
            </a:r>
            <a:endParaRPr/>
          </a:p>
        </p:txBody>
      </p:sp>
      <p:pic>
        <p:nvPicPr>
          <p:cNvPr descr="" id="115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792000" y="1944000"/>
            <a:ext cx="7560000" cy="432000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360000" y="1015560"/>
            <a:ext cx="8136000" cy="4384440"/>
          </a:xfrm>
          <a:prstGeom prst="rect">
            <a:avLst/>
          </a:prstGeom>
        </p:spPr>
        <p:txBody>
          <a:bodyPr bIns="0" lIns="0" rIns="0" tIns="0" wrap="none"/>
          <a:p>
            <a:pPr algn="ctr">
              <a:buSzPct val="45000"/>
              <a:buFont typeface="StarSymbol"/>
              <a:buChar char=""/>
            </a:pPr>
            <a:r>
              <a:rPr lang="el-GR" sz="3600">
                <a:latin typeface="Arial"/>
              </a:rPr>
              <a:t>Ηλεκτρονική αργκό (υπολογιστών/κινητών) – Greeklish (Σχέση αγγλικής γλώσσας-αργκό) </a:t>
            </a:r>
            <a:endParaRPr/>
          </a:p>
        </p:txBody>
      </p:sp>
      <p:pic>
        <p:nvPicPr>
          <p:cNvPr descr="" id="77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1296000" y="2952000"/>
            <a:ext cx="6030720" cy="439668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560160" y="625320"/>
            <a:ext cx="813600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b="1" lang="el-GR" sz="3600">
                <a:latin typeface="Arial"/>
              </a:rPr>
              <a:t>Ιστορική αναδρομή: πώς και γιατί δημιουργήθηκε, από πότε χρησιμοποιείται, από που ξεκίνησε η χρήση της;</a:t>
            </a:r>
            <a:endParaRPr/>
          </a:p>
        </p:txBody>
      </p:sp>
      <p:pic>
        <p:nvPicPr>
          <p:cNvPr descr="" id="79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1512000" y="3168000"/>
            <a:ext cx="5688000" cy="3384000"/>
          </a:xfrm>
          <a:prstGeom prst="rect">
            <a:avLst/>
          </a:prstGeom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216000" y="576000"/>
            <a:ext cx="8424000" cy="59760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l-GR" sz="3200">
                <a:latin typeface="Arial"/>
              </a:rPr>
              <a:t>Χρησιμοποιείται τις τελευταίες δύο δεκαετίες,λόγω της ευρείας χρήσης διαδικτύου.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3200" u="sng">
                <a:solidFill>
                  <a:srgbClr val="ff0000"/>
                </a:solidFill>
                <a:latin typeface="Arial"/>
              </a:rPr>
              <a:t>Λόγοι δημιουργίας: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3200">
                <a:latin typeface="Arial"/>
              </a:rPr>
              <a:t>Εύκολη και γρήγορη επικοινωνία.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3200">
                <a:latin typeface="Arial"/>
              </a:rPr>
              <a:t>Μια γλώσσα κατανοητή σε όλους.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 sz="3600" u="sng">
                <a:latin typeface="Arial"/>
              </a:rPr>
              <a:t>Χαρακτηριστικά της ηλεκτρονικής αργκό...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504000" y="1769040"/>
            <a:ext cx="813600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l-GR" sz="3200">
                <a:latin typeface="Arial"/>
              </a:rPr>
              <a:t>Συνδυασμός ελληνικών και αγγλικών λέξεων.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3200">
                <a:latin typeface="Arial"/>
              </a:rPr>
              <a:t>Συντομογραφίες.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3200">
                <a:latin typeface="Arial"/>
              </a:rPr>
              <a:t>Εικονίδια (emotions).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3200">
                <a:latin typeface="Arial"/>
              </a:rPr>
              <a:t>Χρήση αριθμών στη θέση λέξεων.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360000" y="30132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 sz="3600" u="sng">
                <a:latin typeface="Arial"/>
              </a:rPr>
              <a:t>Λέξεις-φράσεις της ηλεκτρονικής αργκό...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504000" y="1769040"/>
            <a:ext cx="8136000" cy="4431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Κλ:καλά                               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Τέσπα:τέλος πάντων     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Τπτ:τίποτα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Πλ:πολύ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Asap:as soon as possible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Brb:be right back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Btw:by the way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latin typeface="Arial"/>
              </a:rPr>
              <a:t>Ty:thank you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288000" y="1008000"/>
            <a:ext cx="8280000" cy="4253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>
                <a:latin typeface="Arial"/>
              </a:rPr>
              <a:t>ΔΙΕΞΑΓΩΓΗ ΠΡΩΤΟΓΕΝΟΥΣ ΕΡΕΥΝΑΣ ΜΕΣΩ ΕΡΩΤΗΜΑΤΟΛΟΓΙΩΝ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44000" y="-24300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l-GR"/>
              <a:t>                  </a:t>
            </a:r>
            <a:r>
              <a:rPr lang="el-GR">
                <a:latin typeface="Arial"/>
              </a:rPr>
              <a:t>Ερώτημα</a:t>
            </a:r>
            <a:r>
              <a:rPr lang="el-GR"/>
              <a:t> 1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367920" y="952560"/>
            <a:ext cx="813600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 algn="ctr"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  <p:graphicFrame>
        <p:nvGraphicFramePr>
          <p:cNvPr id="88" name=""/>
          <p:cNvGraphicFramePr/>
          <p:nvPr/>
        </p:nvGraphicFramePr>
        <p:xfrm>
          <a:off x="216000" y="1368000"/>
          <a:ext cx="8640000" cy="51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360000" y="246240"/>
            <a:ext cx="8280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 sz="4000">
                <a:latin typeface="Arial"/>
              </a:rPr>
              <a:t>Ερώτημα</a:t>
            </a:r>
            <a:r>
              <a:rPr lang="el-GR" sz="4000"/>
              <a:t> 2</a:t>
            </a: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504000" y="1769040"/>
            <a:ext cx="813600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graphicFrame>
        <p:nvGraphicFramePr>
          <p:cNvPr id="91" name=""/>
          <p:cNvGraphicFramePr/>
          <p:nvPr/>
        </p:nvGraphicFramePr>
        <p:xfrm>
          <a:off x="216000" y="1584000"/>
          <a:ext cx="8568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